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78" y="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42357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26e244a34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26e244a34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3095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f9cef9671_3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f9cef9671_3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6065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f9cef967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f9cef9671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580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f9cef967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f9cef967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1272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306534f9e_8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306534f9e_8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9615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306534f9e_8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306534f9e_8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1442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306534f9e_8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7306534f9e_8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02733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306534f9e_8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306534f9e_8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590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306534f9e_4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306534f9e_4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1931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2f48cf208_2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2f48cf208_2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416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2f48cf208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2f48cf208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8334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f9cef967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f9cef967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7297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f9cef96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f9cef96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4306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fbac768e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fbac768e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247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fbac768e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fbac768e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3786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fbac768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fbac768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4642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f9cef9671_2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f9cef9671_2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354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"/>
            <a:ext cx="9144001" cy="690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"/>
            <a:ext cx="9144001" cy="690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"/>
            <a:ext cx="9144001" cy="690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"/>
            <a:ext cx="9144001" cy="690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8"/>
            <a:ext cx="9144001" cy="6907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333600" y="784175"/>
            <a:ext cx="8520600" cy="263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/>
          </a:p>
          <a:p>
            <a:pPr marL="4572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1" dirty="0">
              <a:solidFill>
                <a:srgbClr val="073763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 dirty="0" err="1"/>
              <a:t>Fase</a:t>
            </a:r>
            <a:r>
              <a:rPr lang="en-GB" sz="3000" b="1" dirty="0"/>
              <a:t> 2</a:t>
            </a:r>
            <a:endParaRPr sz="30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1" dirty="0" err="1">
                <a:solidFill>
                  <a:srgbClr val="073763"/>
                </a:solidFill>
              </a:rPr>
              <a:t>Progetto</a:t>
            </a:r>
            <a:r>
              <a:rPr lang="en-GB" sz="2400" b="1" i="1" dirty="0">
                <a:solidFill>
                  <a:srgbClr val="073763"/>
                </a:solidFill>
              </a:rPr>
              <a:t> per la </a:t>
            </a:r>
            <a:r>
              <a:rPr lang="en-GB" sz="2400" b="1" i="1" dirty="0" err="1">
                <a:solidFill>
                  <a:srgbClr val="073763"/>
                </a:solidFill>
              </a:rPr>
              <a:t>riapertura</a:t>
            </a:r>
            <a:r>
              <a:rPr lang="en-GB" sz="2400" b="1" i="1" dirty="0">
                <a:solidFill>
                  <a:srgbClr val="073763"/>
                </a:solidFill>
              </a:rPr>
              <a:t> </a:t>
            </a:r>
            <a:r>
              <a:rPr lang="en-GB" sz="2400" b="1" i="1" dirty="0" err="1">
                <a:solidFill>
                  <a:srgbClr val="073763"/>
                </a:solidFill>
              </a:rPr>
              <a:t>delle</a:t>
            </a:r>
            <a:r>
              <a:rPr lang="en-GB" sz="2400" b="1" i="1" dirty="0">
                <a:solidFill>
                  <a:srgbClr val="073763"/>
                </a:solidFill>
              </a:rPr>
              <a:t> </a:t>
            </a:r>
            <a:r>
              <a:rPr lang="en-GB" sz="2400" b="1" i="1" dirty="0" err="1">
                <a:solidFill>
                  <a:srgbClr val="073763"/>
                </a:solidFill>
              </a:rPr>
              <a:t>attività</a:t>
            </a:r>
            <a:r>
              <a:rPr lang="en-GB" sz="2400" b="1" i="1" dirty="0">
                <a:solidFill>
                  <a:srgbClr val="073763"/>
                </a:solidFill>
              </a:rPr>
              <a:t> </a:t>
            </a:r>
            <a:r>
              <a:rPr lang="en-GB" sz="2400" b="1" i="1" dirty="0" err="1">
                <a:solidFill>
                  <a:srgbClr val="073763"/>
                </a:solidFill>
              </a:rPr>
              <a:t>produttive</a:t>
            </a:r>
            <a:endParaRPr sz="2400" b="1" i="1" dirty="0">
              <a:solidFill>
                <a:srgbClr val="073763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0" y="3330325"/>
            <a:ext cx="9144000" cy="18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</a:rPr>
              <a:t>17 aprile 2020</a:t>
            </a:r>
            <a:endParaRPr sz="24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950" y="992651"/>
            <a:ext cx="7592099" cy="3968876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2"/>
          <p:cNvSpPr txBox="1">
            <a:spLocks noGrp="1"/>
          </p:cNvSpPr>
          <p:nvPr>
            <p:ph type="title" idx="4294967295"/>
          </p:nvPr>
        </p:nvSpPr>
        <p:spPr>
          <a:xfrm>
            <a:off x="4924250" y="150525"/>
            <a:ext cx="44589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UN QUADRO DI SINTESI</a:t>
            </a:r>
            <a:endParaRPr sz="22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    </a:t>
            </a:r>
            <a:endParaRPr sz="22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>
            <a:spLocks noGrp="1"/>
          </p:cNvSpPr>
          <p:nvPr>
            <p:ph type="ctrTitle"/>
          </p:nvPr>
        </p:nvSpPr>
        <p:spPr>
          <a:xfrm>
            <a:off x="387900" y="1157975"/>
            <a:ext cx="8520600" cy="295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/>
              <a:t>Il </a:t>
            </a:r>
            <a:r>
              <a:rPr lang="en-GB" sz="2000" b="1"/>
              <a:t>progetto pilota</a:t>
            </a:r>
            <a:r>
              <a:rPr lang="en-GB" sz="2000"/>
              <a:t> consentirà inoltre di:</a:t>
            </a: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/>
              <a:t>raccogliere informazioni epidemiologiche</a:t>
            </a:r>
            <a:r>
              <a:rPr lang="en-GB" sz="2000"/>
              <a:t> importanti per la caratterizzazione della circolazione virale nella popolazione lavorativa e la validità dei test diagnostici</a:t>
            </a: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/>
              <a:t>valutare l’efficacia delle misure di contenimento </a:t>
            </a:r>
            <a:r>
              <a:rPr lang="en-GB" sz="2000"/>
              <a:t>attuate dalle aziende</a:t>
            </a: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1000"/>
              </a:spcAft>
              <a:buSzPts val="2000"/>
              <a:buChar char="●"/>
            </a:pPr>
            <a:r>
              <a:rPr lang="en-GB" sz="2000" b="1"/>
              <a:t>aggiornare le indicazioni operative</a:t>
            </a:r>
            <a:r>
              <a:rPr lang="en-GB" sz="2000"/>
              <a:t> contenute nel “Manuale per la Riapertura”</a:t>
            </a:r>
            <a:endParaRPr sz="2000"/>
          </a:p>
        </p:txBody>
      </p:sp>
      <p:sp>
        <p:nvSpPr>
          <p:cNvPr id="121" name="Google Shape;121;p23"/>
          <p:cNvSpPr txBox="1">
            <a:spLocks noGrp="1"/>
          </p:cNvSpPr>
          <p:nvPr>
            <p:ph type="title" idx="4294967295"/>
          </p:nvPr>
        </p:nvSpPr>
        <p:spPr>
          <a:xfrm>
            <a:off x="4924250" y="150525"/>
            <a:ext cx="44589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PROGETTO PILOTA</a:t>
            </a:r>
            <a:endParaRPr sz="22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    </a:t>
            </a:r>
            <a:endParaRPr sz="22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 idx="4294967295"/>
          </p:nvPr>
        </p:nvSpPr>
        <p:spPr>
          <a:xfrm>
            <a:off x="5000450" y="226725"/>
            <a:ext cx="41715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/>
              <a:t>CONTESTO DEL PILOTA</a:t>
            </a:r>
            <a:endParaRPr sz="24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/>
              <a:t>    </a:t>
            </a:r>
            <a:endParaRPr sz="2400" b="1"/>
          </a:p>
        </p:txBody>
      </p:sp>
      <p:sp>
        <p:nvSpPr>
          <p:cNvPr id="127" name="Google Shape;127;p24"/>
          <p:cNvSpPr txBox="1">
            <a:spLocks noGrp="1"/>
          </p:cNvSpPr>
          <p:nvPr>
            <p:ph type="ctrTitle"/>
          </p:nvPr>
        </p:nvSpPr>
        <p:spPr>
          <a:xfrm>
            <a:off x="442700" y="974400"/>
            <a:ext cx="8487600" cy="319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 dirty="0"/>
              <a:t>target</a:t>
            </a:r>
            <a:r>
              <a:rPr lang="en-GB" sz="2000" dirty="0"/>
              <a:t>:</a:t>
            </a:r>
            <a:r>
              <a:rPr lang="en-GB" sz="2000" b="1" dirty="0"/>
              <a:t> </a:t>
            </a:r>
            <a:r>
              <a:rPr lang="en-GB" sz="2000"/>
              <a:t>circa 20 </a:t>
            </a:r>
            <a:r>
              <a:rPr lang="en-GB" sz="2000" dirty="0" err="1"/>
              <a:t>aziende</a:t>
            </a:r>
            <a:r>
              <a:rPr lang="en-GB" sz="2000" dirty="0"/>
              <a:t> </a:t>
            </a:r>
            <a:r>
              <a:rPr lang="en-GB" sz="2000" dirty="0" err="1"/>
              <a:t>delle</a:t>
            </a:r>
            <a:r>
              <a:rPr lang="en-GB" sz="2000" dirty="0"/>
              <a:t> diverse province (</a:t>
            </a:r>
            <a:r>
              <a:rPr lang="en-GB" sz="2000" dirty="0" err="1"/>
              <a:t>alcune</a:t>
            </a:r>
            <a:r>
              <a:rPr lang="en-GB" sz="2000" dirty="0"/>
              <a:t> </a:t>
            </a:r>
            <a:r>
              <a:rPr lang="en-GB" sz="2000" dirty="0" err="1"/>
              <a:t>hanno</a:t>
            </a:r>
            <a:r>
              <a:rPr lang="en-GB" sz="2000" dirty="0"/>
              <a:t> </a:t>
            </a:r>
            <a:r>
              <a:rPr lang="en-GB" sz="2000" dirty="0" err="1"/>
              <a:t>mantenuto</a:t>
            </a:r>
            <a:r>
              <a:rPr lang="en-GB" sz="2000" dirty="0"/>
              <a:t> </a:t>
            </a:r>
            <a:r>
              <a:rPr lang="en-GB" sz="2000" dirty="0" err="1"/>
              <a:t>l’attività</a:t>
            </a:r>
            <a:r>
              <a:rPr lang="en-GB" sz="2000" dirty="0"/>
              <a:t> </a:t>
            </a:r>
            <a:r>
              <a:rPr lang="en-GB" sz="2000" dirty="0" err="1"/>
              <a:t>dopo</a:t>
            </a:r>
            <a:r>
              <a:rPr lang="en-GB" sz="2000" dirty="0"/>
              <a:t> </a:t>
            </a:r>
            <a:r>
              <a:rPr lang="en-GB" sz="2000" dirty="0" err="1"/>
              <a:t>il</a:t>
            </a:r>
            <a:r>
              <a:rPr lang="en-GB" sz="2000" dirty="0"/>
              <a:t> lockdown, </a:t>
            </a:r>
            <a:r>
              <a:rPr lang="en-GB" sz="2000" dirty="0" err="1"/>
              <a:t>altre</a:t>
            </a:r>
            <a:r>
              <a:rPr lang="en-GB" sz="2000" dirty="0"/>
              <a:t> </a:t>
            </a:r>
            <a:r>
              <a:rPr lang="en-GB" sz="2000" dirty="0" err="1"/>
              <a:t>devono</a:t>
            </a:r>
            <a:r>
              <a:rPr lang="en-GB" sz="2000" dirty="0"/>
              <a:t> </a:t>
            </a:r>
            <a:r>
              <a:rPr lang="en-GB" sz="2000" dirty="0" err="1"/>
              <a:t>riaprire</a:t>
            </a:r>
            <a:r>
              <a:rPr lang="en-GB" sz="2000" dirty="0"/>
              <a:t>)</a:t>
            </a:r>
            <a:endParaRPr sz="2000" dirty="0"/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 dirty="0" err="1"/>
              <a:t>settori</a:t>
            </a:r>
            <a:r>
              <a:rPr lang="en-GB" sz="2000" b="1" dirty="0"/>
              <a:t> di </a:t>
            </a:r>
            <a:r>
              <a:rPr lang="en-GB" sz="2000" b="1" dirty="0" err="1"/>
              <a:t>appartenenza</a:t>
            </a:r>
            <a:r>
              <a:rPr lang="en-GB" sz="2000" dirty="0"/>
              <a:t>: </a:t>
            </a:r>
            <a:r>
              <a:rPr lang="en-GB" sz="2000" dirty="0" err="1"/>
              <a:t>manifatturiero</a:t>
            </a:r>
            <a:r>
              <a:rPr lang="en-GB" sz="2000" dirty="0"/>
              <a:t>, </a:t>
            </a:r>
            <a:r>
              <a:rPr lang="en-GB" sz="2000" dirty="0" err="1"/>
              <a:t>alimentare</a:t>
            </a:r>
            <a:r>
              <a:rPr lang="en-GB" sz="2000" dirty="0"/>
              <a:t>, </a:t>
            </a:r>
            <a:r>
              <a:rPr lang="en-GB" sz="2000" dirty="0" err="1"/>
              <a:t>medicale</a:t>
            </a:r>
            <a:r>
              <a:rPr lang="en-GB" sz="2000" dirty="0"/>
              <a:t>, </a:t>
            </a:r>
            <a:r>
              <a:rPr lang="en-GB" sz="2000" dirty="0" err="1"/>
              <a:t>costruzioni</a:t>
            </a:r>
            <a:r>
              <a:rPr lang="en-GB" sz="2000" dirty="0"/>
              <a:t>, </a:t>
            </a:r>
            <a:r>
              <a:rPr lang="en-GB" sz="2000" dirty="0" err="1"/>
              <a:t>servizi</a:t>
            </a:r>
            <a:r>
              <a:rPr lang="en-GB" sz="2000" dirty="0"/>
              <a:t> e </a:t>
            </a:r>
            <a:r>
              <a:rPr lang="en-GB" sz="2000" dirty="0" err="1"/>
              <a:t>agroalimentare</a:t>
            </a:r>
            <a:endParaRPr sz="2000" dirty="0"/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 dirty="0" err="1"/>
              <a:t>lavoratori</a:t>
            </a:r>
            <a:r>
              <a:rPr lang="en-GB" sz="2000" b="1" dirty="0"/>
              <a:t> </a:t>
            </a:r>
            <a:r>
              <a:rPr lang="en-GB" sz="2000" b="1" dirty="0" err="1"/>
              <a:t>coinvolti</a:t>
            </a:r>
            <a:r>
              <a:rPr lang="en-GB" sz="2000" dirty="0"/>
              <a:t>: circa 3.000</a:t>
            </a:r>
            <a:endParaRPr sz="2000" dirty="0"/>
          </a:p>
          <a:p>
            <a:pPr marL="457200" marR="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 dirty="0"/>
              <a:t>partner</a:t>
            </a:r>
            <a:r>
              <a:rPr lang="en-GB" sz="2000" dirty="0"/>
              <a:t>: in </a:t>
            </a:r>
            <a:r>
              <a:rPr lang="en-GB" sz="2000" dirty="0" err="1"/>
              <a:t>collaborazione</a:t>
            </a:r>
            <a:r>
              <a:rPr lang="en-GB" sz="2000" dirty="0"/>
              <a:t> con </a:t>
            </a:r>
            <a:r>
              <a:rPr lang="en-GB" sz="2000" dirty="0" err="1"/>
              <a:t>i</a:t>
            </a:r>
            <a:r>
              <a:rPr lang="en-GB" sz="2000" dirty="0"/>
              <a:t> Medici del </a:t>
            </a:r>
            <a:r>
              <a:rPr lang="en-GB" sz="2000" dirty="0" err="1"/>
              <a:t>lavoro</a:t>
            </a:r>
            <a:r>
              <a:rPr lang="en-GB" sz="2000" dirty="0"/>
              <a:t> </a:t>
            </a:r>
            <a:r>
              <a:rPr lang="en-GB" sz="2000" dirty="0" err="1"/>
              <a:t>delle</a:t>
            </a:r>
            <a:r>
              <a:rPr lang="en-GB" sz="2000" dirty="0"/>
              <a:t> </a:t>
            </a:r>
            <a:r>
              <a:rPr lang="en-GB" sz="2000" dirty="0" err="1"/>
              <a:t>rispettive</a:t>
            </a:r>
            <a:r>
              <a:rPr lang="en-GB" sz="2000" dirty="0"/>
              <a:t> </a:t>
            </a:r>
            <a:r>
              <a:rPr lang="en-GB" sz="2000" dirty="0" err="1"/>
              <a:t>aziende</a:t>
            </a:r>
            <a:endParaRPr sz="2000" dirty="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 dirty="0" err="1"/>
              <a:t>laboratorio</a:t>
            </a:r>
            <a:r>
              <a:rPr lang="en-GB" sz="2000" dirty="0"/>
              <a:t>: da </a:t>
            </a:r>
            <a:r>
              <a:rPr lang="en-GB" sz="2000" dirty="0" err="1"/>
              <a:t>individuare</a:t>
            </a:r>
            <a:r>
              <a:rPr lang="en-GB" sz="2000" dirty="0"/>
              <a:t> </a:t>
            </a:r>
            <a:r>
              <a:rPr lang="en-GB" sz="2000" dirty="0" err="1"/>
              <a:t>nella</a:t>
            </a:r>
            <a:r>
              <a:rPr lang="en-GB" sz="2000" dirty="0"/>
              <a:t> rete di </a:t>
            </a:r>
            <a:r>
              <a:rPr lang="en-GB" sz="2000" dirty="0" err="1"/>
              <a:t>laboratori</a:t>
            </a:r>
            <a:r>
              <a:rPr lang="en-GB" sz="2000" dirty="0"/>
              <a:t> </a:t>
            </a:r>
            <a:r>
              <a:rPr lang="en-GB" sz="2000" dirty="0" err="1"/>
              <a:t>pubblici</a:t>
            </a:r>
            <a:r>
              <a:rPr lang="en-GB" sz="2000" dirty="0"/>
              <a:t> o </a:t>
            </a:r>
            <a:r>
              <a:rPr lang="en-GB" sz="2000" dirty="0" err="1"/>
              <a:t>privati</a:t>
            </a:r>
            <a:r>
              <a:rPr lang="en-GB" sz="2000" dirty="0"/>
              <a:t> </a:t>
            </a:r>
            <a:r>
              <a:rPr lang="en-GB" sz="2000" dirty="0" err="1"/>
              <a:t>accreditati</a:t>
            </a:r>
            <a:r>
              <a:rPr lang="en-GB" sz="2000" dirty="0"/>
              <a:t> </a:t>
            </a:r>
            <a:r>
              <a:rPr lang="en-GB" sz="2000" dirty="0" err="1"/>
              <a:t>che</a:t>
            </a:r>
            <a:r>
              <a:rPr lang="en-GB" sz="2000" dirty="0"/>
              <a:t> </a:t>
            </a:r>
            <a:r>
              <a:rPr lang="en-GB" sz="2000" dirty="0" err="1"/>
              <a:t>sono</a:t>
            </a:r>
            <a:r>
              <a:rPr lang="en-GB" sz="2000" dirty="0"/>
              <a:t> </a:t>
            </a:r>
            <a:r>
              <a:rPr lang="en-GB" sz="2000" dirty="0" err="1"/>
              <a:t>stati</a:t>
            </a:r>
            <a:r>
              <a:rPr lang="en-GB" sz="2000" dirty="0"/>
              <a:t> </a:t>
            </a:r>
            <a:r>
              <a:rPr lang="en-GB" sz="2000" dirty="0" err="1"/>
              <a:t>autorizzati</a:t>
            </a:r>
            <a:endParaRPr sz="2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2500" y="689700"/>
            <a:ext cx="6363671" cy="4377599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5"/>
          <p:cNvSpPr txBox="1">
            <a:spLocks noGrp="1"/>
          </p:cNvSpPr>
          <p:nvPr>
            <p:ph type="title" idx="4294967295"/>
          </p:nvPr>
        </p:nvSpPr>
        <p:spPr>
          <a:xfrm>
            <a:off x="235500" y="732175"/>
            <a:ext cx="3600000" cy="15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Azioni preliminari per la riapertura di un’azienda nel PIlota</a:t>
            </a:r>
            <a:endParaRPr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6"/>
          <p:cNvPicPr preferRelativeResize="0"/>
          <p:nvPr/>
        </p:nvPicPr>
        <p:blipFill rotWithShape="1">
          <a:blip r:embed="rId3">
            <a:alphaModFix/>
          </a:blip>
          <a:srcRect b="2723"/>
          <a:stretch/>
        </p:blipFill>
        <p:spPr>
          <a:xfrm>
            <a:off x="3136600" y="717264"/>
            <a:ext cx="6007400" cy="4382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6"/>
          <p:cNvPicPr preferRelativeResize="0"/>
          <p:nvPr/>
        </p:nvPicPr>
        <p:blipFill rotWithShape="1">
          <a:blip r:embed="rId4">
            <a:alphaModFix/>
          </a:blip>
          <a:srcRect l="50002" t="17403" r="30158" b="55814"/>
          <a:stretch/>
        </p:blipFill>
        <p:spPr>
          <a:xfrm>
            <a:off x="1458650" y="3530025"/>
            <a:ext cx="1360500" cy="137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6"/>
          <p:cNvPicPr preferRelativeResize="0"/>
          <p:nvPr/>
        </p:nvPicPr>
        <p:blipFill rotWithShape="1">
          <a:blip r:embed="rId5">
            <a:alphaModFix/>
          </a:blip>
          <a:srcRect l="72704" t="38057" r="6940" b="56055"/>
          <a:stretch/>
        </p:blipFill>
        <p:spPr>
          <a:xfrm rot="-2269890">
            <a:off x="2157742" y="3311424"/>
            <a:ext cx="1132616" cy="302753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6"/>
          <p:cNvSpPr txBox="1">
            <a:spLocks noGrp="1"/>
          </p:cNvSpPr>
          <p:nvPr>
            <p:ph type="title" idx="4294967295"/>
          </p:nvPr>
        </p:nvSpPr>
        <p:spPr>
          <a:xfrm>
            <a:off x="136000" y="633900"/>
            <a:ext cx="3000600" cy="29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Azioni di controllo per il reintegro in azienda e monitoraggio periodico nel Pilota</a:t>
            </a:r>
            <a:endParaRPr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body" idx="1"/>
          </p:nvPr>
        </p:nvSpPr>
        <p:spPr>
          <a:xfrm>
            <a:off x="311700" y="771475"/>
            <a:ext cx="8520600" cy="41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</a:rPr>
              <a:t>FASE PRECEDENTE ALLA RIAPERTURA </a:t>
            </a:r>
            <a:endParaRPr sz="1600" b="1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1</a:t>
            </a:r>
            <a:r>
              <a:rPr lang="en-GB" sz="1400">
                <a:solidFill>
                  <a:srgbClr val="000000"/>
                </a:solidFill>
              </a:rPr>
              <a:t> L’azienda concorda con i rappresentanti dei lavoratori le modalità di partecipazione al percorso pilota di riapertura delle attività produttive nel rispetto dei vincoli e dei criteri disposti dal progetto regionale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2</a:t>
            </a:r>
            <a:r>
              <a:rPr lang="en-GB" sz="1400">
                <a:solidFill>
                  <a:srgbClr val="000000"/>
                </a:solidFill>
              </a:rPr>
              <a:t> L’azienda individua la lista dei lavoratori che vorrebbe riammettere in servizio ed una serie di informazioni a corredo (CF, cell, mail, sede di lavoro, domicilio, etc) e invia informaticamente tale lista alla Regione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3</a:t>
            </a:r>
            <a:r>
              <a:rPr lang="en-GB" sz="1400">
                <a:solidFill>
                  <a:srgbClr val="000000"/>
                </a:solidFill>
              </a:rPr>
              <a:t> I soggetti vengono incrociati con:</a:t>
            </a:r>
            <a:endParaRPr sz="1400">
              <a:solidFill>
                <a:srgbClr val="000000"/>
              </a:solidFill>
            </a:endParaRPr>
          </a:p>
          <a:p>
            <a:pPr marL="914400" lvl="1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◆"/>
            </a:pPr>
            <a:r>
              <a:rPr lang="en-GB">
                <a:solidFill>
                  <a:srgbClr val="000000"/>
                </a:solidFill>
              </a:rPr>
              <a:t>I dati anagrafici e delle esenzioni, i dati dei tamponi, dei soggetti in isolamento </a:t>
            </a:r>
            <a:endParaRPr>
              <a:solidFill>
                <a:srgbClr val="000000"/>
              </a:solidFill>
            </a:endParaRPr>
          </a:p>
          <a:p>
            <a:pPr marL="914400" lvl="1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◆"/>
            </a:pPr>
            <a:r>
              <a:rPr lang="en-GB">
                <a:solidFill>
                  <a:srgbClr val="000000"/>
                </a:solidFill>
              </a:rPr>
              <a:t>Vengono quindi profilati in “già infettati”, “guariti”, “in isolamento”, “stato non noto” </a:t>
            </a:r>
            <a:endParaRPr>
              <a:solidFill>
                <a:srgbClr val="000000"/>
              </a:solidFill>
            </a:endParaRPr>
          </a:p>
          <a:p>
            <a:pPr marL="914400" lvl="1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◆"/>
            </a:pPr>
            <a:r>
              <a:rPr lang="en-GB">
                <a:solidFill>
                  <a:srgbClr val="000000"/>
                </a:solidFill>
              </a:rPr>
              <a:t>Solo i soggetti “guariti” e “stato non noto” (ma </a:t>
            </a:r>
            <a:r>
              <a:rPr lang="en-GB" b="1">
                <a:solidFill>
                  <a:srgbClr val="000000"/>
                </a:solidFill>
              </a:rPr>
              <a:t>non</a:t>
            </a:r>
            <a:r>
              <a:rPr lang="en-GB">
                <a:solidFill>
                  <a:srgbClr val="000000"/>
                </a:solidFill>
              </a:rPr>
              <a:t> “in isolamento”) vengono indicati come ri-ammissibili al lavoro (ad eccezione delle categorie a rischio)</a:t>
            </a:r>
            <a:endParaRPr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4</a:t>
            </a:r>
            <a:r>
              <a:rPr lang="en-GB" sz="1400">
                <a:solidFill>
                  <a:srgbClr val="000000"/>
                </a:solidFill>
              </a:rPr>
              <a:t> Viene restituita all’azienda la lista dei lavoratori reintegrabili (da sottoporre a test sierologico quali-quantitativo e tampone) e la lista dei NON reintegrabili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5</a:t>
            </a:r>
            <a:r>
              <a:rPr lang="en-GB" sz="1400">
                <a:solidFill>
                  <a:srgbClr val="000000"/>
                </a:solidFill>
              </a:rPr>
              <a:t> Viene inviato un questionario per misurare il tasso di contatti (contact-rate) durante l’attività lavorativa, per completare successivamente il profilo di rischio del lavoratore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>
            <a:spLocks noGrp="1"/>
          </p:cNvSpPr>
          <p:nvPr>
            <p:ph type="body" idx="1"/>
          </p:nvPr>
        </p:nvSpPr>
        <p:spPr>
          <a:xfrm>
            <a:off x="311700" y="771475"/>
            <a:ext cx="8520600" cy="40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</a:rPr>
              <a:t>FASI PER L’INGRESSO IN AZIENDA</a:t>
            </a:r>
            <a:endParaRPr sz="1600" b="1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6 e 7</a:t>
            </a:r>
            <a:r>
              <a:rPr lang="en-GB" sz="1400">
                <a:solidFill>
                  <a:srgbClr val="000000"/>
                </a:solidFill>
              </a:rPr>
              <a:t>  viene effettuato il prelievo (in azienda, ambulatorio o laboratorio) per il test sierologico quali-quantitativo e si effettua il tampone naso-faringeo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8 e 9 </a:t>
            </a:r>
            <a:r>
              <a:rPr lang="en-GB" sz="1400">
                <a:solidFill>
                  <a:srgbClr val="000000"/>
                </a:solidFill>
              </a:rPr>
              <a:t>i risultati vengono registrati nel sistema di biosorveglianza → in base agli esiti dei risultati si dispone il reintegro o meno del lavoratore in Azienda (per il dettaglio si rimanda al protocollo di screening)</a:t>
            </a:r>
            <a:endParaRPr sz="1400" b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</a:rPr>
              <a:t>FASI DI CONTROLLO 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10 - 11</a:t>
            </a:r>
            <a:r>
              <a:rPr lang="en-GB" sz="1400">
                <a:solidFill>
                  <a:srgbClr val="000000"/>
                </a:solidFill>
              </a:rPr>
              <a:t> sulla base degli esiti del test sierologico quali-quantitativo e del tampone viene restituita all’azienda la lista dei lavoratori per profilo epidemiologico (suscettibili, immunizzati, guariti) da sottoporre a controllo periodico come da protocollo di screening (con test rapidi e verifica temperatura)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Passo 12</a:t>
            </a:r>
            <a:r>
              <a:rPr lang="en-GB" sz="1400">
                <a:solidFill>
                  <a:srgbClr val="000000"/>
                </a:solidFill>
              </a:rPr>
              <a:t> i risultati dei test sierologici rapidi DEVONO essere registrati sul sistema di biosorveglianza </a:t>
            </a:r>
            <a:endParaRPr sz="1400">
              <a:solidFill>
                <a:srgbClr val="000000"/>
              </a:solidFill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➔"/>
            </a:pPr>
            <a:r>
              <a:rPr lang="en-GB" sz="1400" b="1">
                <a:solidFill>
                  <a:srgbClr val="000000"/>
                </a:solidFill>
              </a:rPr>
              <a:t>Misura aggiuntiva</a:t>
            </a:r>
            <a:r>
              <a:rPr lang="en-GB" sz="1400">
                <a:solidFill>
                  <a:srgbClr val="000000"/>
                </a:solidFill>
              </a:rPr>
              <a:t>  ogni giorno viene misurata la temperatura ai lavoratori prima dell’ingresso in azienda. Se &gt; di 37.5 °C il lavoratore non viene ammesso al lavoro e viene segnalato al MMG e al SISP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>
            <a:spLocks noGrp="1"/>
          </p:cNvSpPr>
          <p:nvPr>
            <p:ph type="title" idx="4294967295"/>
          </p:nvPr>
        </p:nvSpPr>
        <p:spPr>
          <a:xfrm>
            <a:off x="3495300" y="923800"/>
            <a:ext cx="2153400" cy="133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/>
              <a:t>Protocolli per lo screening dei lavoratori</a:t>
            </a:r>
            <a:endParaRPr sz="2400" b="1"/>
          </a:p>
        </p:txBody>
      </p:sp>
      <p:pic>
        <p:nvPicPr>
          <p:cNvPr id="157" name="Google Shape;15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525" y="734397"/>
            <a:ext cx="3295300" cy="4393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48700" y="734400"/>
            <a:ext cx="3295300" cy="43937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ctrTitle"/>
          </p:nvPr>
        </p:nvSpPr>
        <p:spPr>
          <a:xfrm>
            <a:off x="387900" y="1073975"/>
            <a:ext cx="8520600" cy="268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 b="1"/>
              <a:t>Il progetto per la riapertura</a:t>
            </a:r>
            <a:r>
              <a:rPr lang="en-GB" sz="2000"/>
              <a:t> ha un triplice obiettivo:</a:t>
            </a: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supportare le aziende nella fase di riapertura delle attività produttive, in un impegno congiunto tra Pubblica Amministrazione e Parti Sociali</a:t>
            </a:r>
            <a:endParaRPr sz="2000" b="1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definire una serie di linee guida di prevenzione per garantire la salute pubblica</a:t>
            </a: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1000"/>
              </a:spcAft>
              <a:buSzPts val="2000"/>
              <a:buChar char="●"/>
            </a:pPr>
            <a:r>
              <a:rPr lang="en-GB" sz="2000"/>
              <a:t>acquisire evidenze scientifiche attraverso un pilota al fine di monitorare il modello di riapertura 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ctrTitle"/>
          </p:nvPr>
        </p:nvSpPr>
        <p:spPr>
          <a:xfrm>
            <a:off x="379000" y="863175"/>
            <a:ext cx="8484300" cy="325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/>
              <a:t>Il Progetto per la riapertura delle attività produttive si compone di due parti: </a:t>
            </a: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un</a:t>
            </a:r>
            <a:r>
              <a:rPr lang="en-GB" sz="2000" b="1"/>
              <a:t> Manuale per la riapertura </a:t>
            </a:r>
            <a:r>
              <a:rPr lang="en-GB" sz="2000"/>
              <a:t>contenente indicazioni operative ed organizzative che ogni attività imprenditoriale dovrà seguire per riaprire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un </a:t>
            </a:r>
            <a:r>
              <a:rPr lang="en-GB" sz="2000" b="1"/>
              <a:t>Progetto Pilota</a:t>
            </a:r>
            <a:r>
              <a:rPr lang="en-GB" sz="2000"/>
              <a:t> che ha l’obiettivo di testare il modello (sanitario-scientifico, organizzativo ed informativo) e valutarne l’estensione su scala più ampia</a:t>
            </a:r>
            <a:endParaRPr sz="20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ctrTitle"/>
          </p:nvPr>
        </p:nvSpPr>
        <p:spPr>
          <a:xfrm>
            <a:off x="379000" y="1051175"/>
            <a:ext cx="8484300" cy="368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 b="1"/>
              <a:t>Le indicazioni operative del Manuale verranno aggiornate e migliorate in base alle evidenze derivanti dal progetto pilota </a:t>
            </a:r>
            <a:endParaRPr sz="20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8375" y="1786350"/>
            <a:ext cx="5525551" cy="327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ctrTitle"/>
          </p:nvPr>
        </p:nvSpPr>
        <p:spPr>
          <a:xfrm>
            <a:off x="2341925" y="1495575"/>
            <a:ext cx="6594000" cy="357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/>
              <a:t>Il </a:t>
            </a:r>
            <a:r>
              <a:rPr lang="en-GB" sz="2000" b="1"/>
              <a:t>Manuale </a:t>
            </a:r>
            <a:r>
              <a:rPr lang="en-GB" sz="2000"/>
              <a:t>rappresenta una evoluzione delle indicazioni nazionali e regionali, tradotte in una </a:t>
            </a:r>
            <a:r>
              <a:rPr lang="en-GB" sz="2000" b="1"/>
              <a:t>semplice linea guida d’azione</a:t>
            </a:r>
            <a:r>
              <a:rPr lang="en-GB" sz="2000"/>
              <a:t> per aiutare le aziende a garantire la riapertura in sicurezza. 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/>
              <a:t>In particolare prevede 3 fasi: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rabicPeriod"/>
            </a:pPr>
            <a:r>
              <a:rPr lang="en-GB" sz="2000" b="1"/>
              <a:t>Individuazione del “COVID Manager” </a:t>
            </a:r>
            <a:endParaRPr sz="2000" b="1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GB" sz="2000" b="1"/>
              <a:t>Definizione del piano di intervento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GB" sz="2000" b="1"/>
              <a:t>Attuazione di Indicazioni operative</a:t>
            </a:r>
            <a:endParaRPr sz="20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2" name="Google Shape;82;p17"/>
          <p:cNvSpPr txBox="1">
            <a:spLocks noGrp="1"/>
          </p:cNvSpPr>
          <p:nvPr>
            <p:ph type="title" idx="4294967295"/>
          </p:nvPr>
        </p:nvSpPr>
        <p:spPr>
          <a:xfrm>
            <a:off x="4924250" y="150525"/>
            <a:ext cx="44589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LE TRE FASI DEL MANUALE</a:t>
            </a:r>
            <a:endParaRPr sz="22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    </a:t>
            </a:r>
            <a:endParaRPr sz="2200" b="1"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525" y="1343175"/>
            <a:ext cx="1703100" cy="217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ctrTitle"/>
          </p:nvPr>
        </p:nvSpPr>
        <p:spPr>
          <a:xfrm>
            <a:off x="3147275" y="1919975"/>
            <a:ext cx="5636400" cy="311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/>
              <a:t>COVID Manager: referente unico </a:t>
            </a:r>
            <a:r>
              <a:rPr lang="en-GB" sz="2000"/>
              <a:t>per l’attuazione</a:t>
            </a:r>
            <a:r>
              <a:rPr lang="en-GB" sz="2000" b="1"/>
              <a:t> </a:t>
            </a:r>
            <a:r>
              <a:rPr lang="en-GB" sz="2000"/>
              <a:t>delle misure di prevenzione e punto di contatto per le strutture del Sistema Sanitario Regionale.</a:t>
            </a:r>
            <a:endParaRPr sz="20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Il </a:t>
            </a:r>
            <a:r>
              <a:rPr lang="en-GB" sz="2000" b="1"/>
              <a:t>comitato </a:t>
            </a:r>
            <a:r>
              <a:rPr lang="en-GB" sz="2000"/>
              <a:t>previsto dal protocollo nazionale di regolamentazione, composto anche dai</a:t>
            </a:r>
            <a:r>
              <a:rPr lang="en-GB" sz="2000" b="1"/>
              <a:t> rappresentanti dei lavoratori</a:t>
            </a:r>
            <a:r>
              <a:rPr lang="en-GB" sz="2000"/>
              <a:t>, verifica l’attuazione delle misure.</a:t>
            </a:r>
            <a:endParaRPr sz="200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 idx="4294967295"/>
          </p:nvPr>
        </p:nvSpPr>
        <p:spPr>
          <a:xfrm>
            <a:off x="4924250" y="150525"/>
            <a:ext cx="44589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FASE 1: COVID MANAGER</a:t>
            </a:r>
            <a:endParaRPr sz="22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    </a:t>
            </a:r>
            <a:endParaRPr sz="2200" b="1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200" y="1476313"/>
            <a:ext cx="2848000" cy="1984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ctrTitle"/>
          </p:nvPr>
        </p:nvSpPr>
        <p:spPr>
          <a:xfrm>
            <a:off x="2404275" y="1254950"/>
            <a:ext cx="6173400" cy="365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b="1"/>
              <a:t>Le misure di prevenzione dovranno essere formalizzate in un piano di intervento</a:t>
            </a:r>
            <a:endParaRPr sz="1900" b="1"/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b="1"/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All’interno del piano, dovranno essere individuate anche le attività e i lavoratori che riprenderanno primariamente, in base alle valutazioni del datore di lavoro, tenendo in considerazione le </a:t>
            </a:r>
            <a:r>
              <a:rPr lang="en-GB" sz="1900" b="1"/>
              <a:t>priorità aziendali</a:t>
            </a:r>
            <a:r>
              <a:rPr lang="en-GB" sz="1900"/>
              <a:t> e nel rispetto della </a:t>
            </a:r>
            <a:r>
              <a:rPr lang="en-GB" sz="1900" b="1"/>
              <a:t>sicurezza dei lavoratori</a:t>
            </a:r>
            <a:r>
              <a:rPr lang="en-GB" sz="1900"/>
              <a:t> secondo le indicazioni del presente manuale.</a:t>
            </a:r>
            <a:endParaRPr sz="190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96" name="Google Shape;96;p19"/>
          <p:cNvSpPr txBox="1">
            <a:spLocks noGrp="1"/>
          </p:cNvSpPr>
          <p:nvPr>
            <p:ph type="title" idx="4294967295"/>
          </p:nvPr>
        </p:nvSpPr>
        <p:spPr>
          <a:xfrm>
            <a:off x="4924250" y="150525"/>
            <a:ext cx="44589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FASE 2: PIANO COVID</a:t>
            </a:r>
            <a:endParaRPr sz="22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    </a:t>
            </a:r>
            <a:endParaRPr sz="2200" b="1"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600" y="1533525"/>
            <a:ext cx="1657350" cy="20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ctrTitle"/>
          </p:nvPr>
        </p:nvSpPr>
        <p:spPr>
          <a:xfrm>
            <a:off x="396800" y="1589600"/>
            <a:ext cx="8484300" cy="341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La ripresa delle attività produttive può avvenire solo in presenza </a:t>
            </a:r>
            <a:r>
              <a:rPr lang="en-GB" sz="1800" b="1"/>
              <a:t>di condizioni che assicurino alle persone che lavorano adeguati livelli di protezione</a:t>
            </a:r>
            <a:r>
              <a:rPr lang="en-GB" sz="1800"/>
              <a:t>. </a:t>
            </a:r>
            <a:endParaRPr sz="1800"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Igienizzazione e sanificazione degli ambienti di lavoro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Informazione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Limitazione delle occasioni di contatto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Rilevazione della temperatura corporea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Dispositivi di protezione individuale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Distanziamento tra le persone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Igiene delle mani e delle secrezioni respiratorie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Uso razionale e giustificato dei test diagnostici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Gestione dei casi positivi</a:t>
            </a:r>
            <a:endParaRPr sz="1800" b="1"/>
          </a:p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800" b="1"/>
              <a:t>Tutela dei lavoratori più vulnerabili</a:t>
            </a:r>
            <a:endParaRPr sz="1800"/>
          </a:p>
        </p:txBody>
      </p:sp>
      <p:sp>
        <p:nvSpPr>
          <p:cNvPr id="103" name="Google Shape;103;p20"/>
          <p:cNvSpPr txBox="1">
            <a:spLocks noGrp="1"/>
          </p:cNvSpPr>
          <p:nvPr>
            <p:ph type="title" idx="4294967295"/>
          </p:nvPr>
        </p:nvSpPr>
        <p:spPr>
          <a:xfrm>
            <a:off x="4924250" y="150525"/>
            <a:ext cx="44589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FASE 3: ATTUAZIONE </a:t>
            </a:r>
            <a:endParaRPr sz="22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    </a:t>
            </a:r>
            <a:endParaRPr sz="22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ctrTitle"/>
          </p:nvPr>
        </p:nvSpPr>
        <p:spPr>
          <a:xfrm>
            <a:off x="482250" y="1554000"/>
            <a:ext cx="8484300" cy="3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000"/>
              <a:t>A supporto delle aziende inoltre la Regione può attivare: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-GB" sz="2000" b="1"/>
              <a:t>un supporto di informazione e formazione </a:t>
            </a:r>
            <a:r>
              <a:rPr lang="en-GB" sz="2000"/>
              <a:t>per la predisposizione delle misure di prevenzione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un </a:t>
            </a:r>
            <a:r>
              <a:rPr lang="en-GB" sz="2000" b="1"/>
              <a:t>sistema di verifica</a:t>
            </a:r>
            <a:r>
              <a:rPr lang="en-GB" sz="2000"/>
              <a:t> accessibile alle singole imprese che restituisce </a:t>
            </a:r>
            <a:r>
              <a:rPr lang="en-GB" sz="2000" b="1"/>
              <a:t>i “livelli di rischio” dei lavoratori</a:t>
            </a:r>
            <a:r>
              <a:rPr lang="en-GB" sz="2000"/>
              <a:t> ottenute dal sistema di biosorveglianza regionale (lavoratori non reintegrabili per positività o isolamento; lavori reintegrabili con associato profilo di rischio)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predisposizione di un eventuale </a:t>
            </a:r>
            <a:r>
              <a:rPr lang="en-GB" sz="2000" b="1"/>
              <a:t>sistema di comunicazione diretto (APP)</a:t>
            </a:r>
            <a:r>
              <a:rPr lang="en-GB" sz="2000"/>
              <a:t> </a:t>
            </a:r>
            <a:r>
              <a:rPr lang="en-GB" sz="2000" b="1"/>
              <a:t>per i lavoratori</a:t>
            </a:r>
            <a:r>
              <a:rPr lang="en-GB" sz="2000"/>
              <a:t> con finalità informative, di autodiagnosi e altre funzionalità che verranno attivate sulla base dell’evoluzione dello scenario</a:t>
            </a:r>
            <a:endParaRPr sz="2000"/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 idx="4294967295"/>
          </p:nvPr>
        </p:nvSpPr>
        <p:spPr>
          <a:xfrm>
            <a:off x="4924250" y="150525"/>
            <a:ext cx="4458900" cy="5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A SUPPORTO </a:t>
            </a:r>
            <a:endParaRPr sz="2200" b="1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/>
              <a:t>    </a:t>
            </a:r>
            <a:endParaRPr sz="2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1028</Words>
  <Application>Microsoft Office PowerPoint</Application>
  <PresentationFormat>Presentazione su schermo (16:9)</PresentationFormat>
  <Paragraphs>95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Simple Light</vt:lpstr>
      <vt:lpstr>   Fase 2  Progetto per la riapertura delle attività produttive</vt:lpstr>
      <vt:lpstr>Il progetto per la riapertura ha un triplice obiettivo: supportare le aziende nella fase di riapertura delle attività produttive, in un impegno congiunto tra Pubblica Amministrazione e Parti Sociali definire una serie di linee guida di prevenzione per garantire la salute pubblica acquisire evidenze scientifiche attraverso un pilota al fine di monitorare il modello di riapertura </vt:lpstr>
      <vt:lpstr>Il Progetto per la riapertura delle attività produttive si compone di due parti:  un Manuale per la riapertura contenente indicazioni operative ed organizzative che ogni attività imprenditoriale dovrà seguire per riaprire un Progetto Pilota che ha l’obiettivo di testare il modello (sanitario-scientifico, organizzativo ed informativo) e valutarne l’estensione su scala più ampia </vt:lpstr>
      <vt:lpstr>Le indicazioni operative del Manuale verranno aggiornate e migliorate in base alle evidenze derivanti dal progetto pilota       </vt:lpstr>
      <vt:lpstr>Il Manuale rappresenta una evoluzione delle indicazioni nazionali e regionali, tradotte in una semplice linea guida d’azione per aiutare le aziende a garantire la riapertura in sicurezza.  In particolare prevede 3 fasi: Individuazione del “COVID Manager”  Definizione del piano di intervento Attuazione di Indicazioni operative  </vt:lpstr>
      <vt:lpstr>COVID Manager: referente unico per l’attuazione delle misure di prevenzione e punto di contatto per le strutture del Sistema Sanitario Regionale.  Il comitato previsto dal protocollo nazionale di regolamentazione, composto anche dai rappresentanti dei lavoratori, verifica l’attuazione delle misure. </vt:lpstr>
      <vt:lpstr>Le misure di prevenzione dovranno essere formalizzate in un piano di intervento  All’interno del piano, dovranno essere individuate anche le attività e i lavoratori che riprenderanno primariamente, in base alle valutazioni del datore di lavoro, tenendo in considerazione le priorità aziendali e nel rispetto della sicurezza dei lavoratori secondo le indicazioni del presente manuale. </vt:lpstr>
      <vt:lpstr>La ripresa delle attività produttive può avvenire solo in presenza di condizioni che assicurino alle persone che lavorano adeguati livelli di protezione.   Igienizzazione e sanificazione degli ambienti di lavoro Informazione Limitazione delle occasioni di contatto Rilevazione della temperatura corporea Dispositivi di protezione individuale Distanziamento tra le persone Igiene delle mani e delle secrezioni respiratorie Uso razionale e giustificato dei test diagnostici Gestione dei casi positivi Tutela dei lavoratori più vulnerabili</vt:lpstr>
      <vt:lpstr>A supporto delle aziende inoltre la Regione può attivare: un supporto di informazione e formazione per la predisposizione delle misure di prevenzione un sistema di verifica accessibile alle singole imprese che restituisce i “livelli di rischio” dei lavoratori ottenute dal sistema di biosorveglianza regionale (lavoratori non reintegrabili per positività o isolamento; lavori reintegrabili con associato profilo di rischio) predisposizione di un eventuale sistema di comunicazione diretto (APP) per i lavoratori con finalità informative, di autodiagnosi e altre funzionalità che verranno attivate sulla base dell’evoluzione dello scenario</vt:lpstr>
      <vt:lpstr>UN QUADRO DI SINTESI     </vt:lpstr>
      <vt:lpstr>Il progetto pilota consentirà inoltre di: raccogliere informazioni epidemiologiche importanti per la caratterizzazione della circolazione virale nella popolazione lavorativa e la validità dei test diagnostici valutare l’efficacia delle misure di contenimento attuate dalle aziende aggiornare le indicazioni operative contenute nel “Manuale per la Riapertura”</vt:lpstr>
      <vt:lpstr>CONTESTO DEL PILOTA     </vt:lpstr>
      <vt:lpstr>Azioni preliminari per la riapertura di un’azienda nel PIlota</vt:lpstr>
      <vt:lpstr>Azioni di controllo per il reintegro in azienda e monitoraggio periodico nel Pilota</vt:lpstr>
      <vt:lpstr>Presentazione standard di PowerPoint</vt:lpstr>
      <vt:lpstr>Presentazione standard di PowerPoint</vt:lpstr>
      <vt:lpstr>Protocolli per lo screening dei lavoratori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 RISERVATO  Fase 2  Progetto per la riapertura delle attività produttive</dc:title>
  <dc:creator>Francesca Russo</dc:creator>
  <cp:lastModifiedBy>Administrator</cp:lastModifiedBy>
  <cp:revision>3</cp:revision>
  <dcterms:modified xsi:type="dcterms:W3CDTF">2020-04-17T14:45:34Z</dcterms:modified>
</cp:coreProperties>
</file>