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724650" cy="9774238"/>
  <p:embeddedFontLst>
    <p:embeddedFont>
      <p:font typeface="Raleway" panose="020B0604020202020204" charset="0"/>
      <p:regular r:id="rId21"/>
      <p:bold r:id="rId22"/>
      <p:italic r:id="rId23"/>
      <p:boldItalic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3E986C-8A9C-4ECE-9032-812ABFF9BE16}">
  <a:tblStyle styleId="{8C3E986C-8A9C-4ECE-9032-812ABFF9BE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3425"/>
            <a:ext cx="6513512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061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c034c4858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c034c4858_0_565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02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bc034c4858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bc034c4858_0_204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94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bb252ff6a7_1_140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bb252ff6a7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831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c034c485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bc034c4858_0_199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401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bb252ff6a7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bb252ff6a7_1_38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225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bb4143e2ef_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bb4143e2ef_7_21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911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bb252ff6a7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bb252ff6a7_1_18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73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c034c4858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c034c4858_0_928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2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bb4143e2ef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bb4143e2ef_7_0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8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c034c4858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bc034c4858_0_982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6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b252ff6a7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b252ff6a7_1_132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6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b4143e2ef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b4143e2ef_9_0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50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b252ff6a7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b252ff6a7_1_124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56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b4143e2ef_13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bb4143e2ef_13_192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3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b252ff6a7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b252ff6a7_0_187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65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bc034c4858_0_851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bc034c4858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654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c034c485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c034c4858_0_169:notes"/>
          <p:cNvSpPr txBox="1">
            <a:spLocks noGrp="1"/>
          </p:cNvSpPr>
          <p:nvPr>
            <p:ph type="body" idx="1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0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>
                <a:latin typeface="Raleway"/>
                <a:ea typeface="Raleway"/>
                <a:cs typeface="Raleway"/>
                <a:sym typeface="Raleway"/>
              </a:rPr>
              <a:t>Riservato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latin typeface="Raleway"/>
                <a:ea typeface="Raleway"/>
                <a:cs typeface="Raleway"/>
                <a:sym typeface="Raleway"/>
              </a:rPr>
              <a:t>Nome</a:t>
            </a:r>
            <a:r>
              <a:rPr lang="it" sz="600">
                <a:latin typeface="Raleway"/>
                <a:ea typeface="Raleway"/>
                <a:cs typeface="Raleway"/>
                <a:sym typeface="Raleway"/>
              </a:rPr>
              <a:t> personalizzato </a:t>
            </a:r>
            <a:r>
              <a:rPr lang="it" sz="600" b="1">
                <a:latin typeface="Raleway"/>
                <a:ea typeface="Raleway"/>
                <a:cs typeface="Raleway"/>
                <a:sym typeface="Raleway"/>
              </a:rPr>
              <a:t>dell'azienda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>
                <a:latin typeface="Raleway"/>
                <a:ea typeface="Raleway"/>
                <a:cs typeface="Raleway"/>
                <a:sym typeface="Raleway"/>
              </a:rPr>
              <a:t>Versione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15" name="Google Shape;115;p11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28" name="Google Shape;128;p12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35" name="Google Shape;135;p1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46" name="Google Shape;146;p14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52" name="Google Shape;152;p15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Riservato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Nome</a:t>
            </a:r>
            <a:r>
              <a:rPr lang="it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personalizzato </a:t>
            </a:r>
            <a:r>
              <a:rPr lang="it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dell'azienda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Versione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68" name="Google Shape;168;p1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" name="Google Shape;178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9" name="Google Shape;179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" name="Google Shape;181;p19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6" name="Google Shape;186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3" name="Google Shape;193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30" name="Google Shape;30;p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1" name="Google Shape;201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0" name="Google Shape;21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7" name="Google Shape;217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24" name="Google Shape;224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25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1" name="Google Shape;231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42" name="Google Shape;242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28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40" name="Google Shape;40;p4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52" name="Google Shape;52;p5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59" name="Google Shape;59;p6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6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6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6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68" name="Google Shape;68;p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82" name="Google Shape;82;p8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93" name="Google Shape;93;p9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05" name="Google Shape;105;p10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/>
          <p:nvPr/>
        </p:nvSpPr>
        <p:spPr>
          <a:xfrm>
            <a:off x="2900325" y="102225"/>
            <a:ext cx="4407326" cy="4939025"/>
          </a:xfrm>
          <a:custGeom>
            <a:avLst/>
            <a:gdLst/>
            <a:ahLst/>
            <a:cxnLst/>
            <a:rect l="l" t="t" r="r" b="b"/>
            <a:pathLst>
              <a:path w="636" h="622" extrusionOk="0">
                <a:moveTo>
                  <a:pt x="435" y="606"/>
                </a:moveTo>
                <a:cubicBezTo>
                  <a:pt x="437" y="605"/>
                  <a:pt x="443" y="612"/>
                  <a:pt x="444" y="612"/>
                </a:cubicBezTo>
                <a:cubicBezTo>
                  <a:pt x="446" y="614"/>
                  <a:pt x="446" y="619"/>
                  <a:pt x="447" y="621"/>
                </a:cubicBezTo>
                <a:cubicBezTo>
                  <a:pt x="447" y="622"/>
                  <a:pt x="454" y="621"/>
                  <a:pt x="455" y="621"/>
                </a:cubicBezTo>
                <a:cubicBezTo>
                  <a:pt x="458" y="621"/>
                  <a:pt x="463" y="618"/>
                  <a:pt x="464" y="617"/>
                </a:cubicBezTo>
                <a:cubicBezTo>
                  <a:pt x="466" y="614"/>
                  <a:pt x="467" y="612"/>
                  <a:pt x="470" y="610"/>
                </a:cubicBezTo>
                <a:cubicBezTo>
                  <a:pt x="474" y="607"/>
                  <a:pt x="476" y="603"/>
                  <a:pt x="479" y="600"/>
                </a:cubicBezTo>
                <a:cubicBezTo>
                  <a:pt x="481" y="598"/>
                  <a:pt x="482" y="593"/>
                  <a:pt x="484" y="591"/>
                </a:cubicBezTo>
                <a:cubicBezTo>
                  <a:pt x="486" y="588"/>
                  <a:pt x="487" y="585"/>
                  <a:pt x="489" y="583"/>
                </a:cubicBezTo>
                <a:cubicBezTo>
                  <a:pt x="491" y="582"/>
                  <a:pt x="493" y="575"/>
                  <a:pt x="493" y="573"/>
                </a:cubicBezTo>
                <a:cubicBezTo>
                  <a:pt x="493" y="570"/>
                  <a:pt x="493" y="567"/>
                  <a:pt x="492" y="564"/>
                </a:cubicBezTo>
                <a:cubicBezTo>
                  <a:pt x="491" y="560"/>
                  <a:pt x="488" y="560"/>
                  <a:pt x="485" y="558"/>
                </a:cubicBezTo>
                <a:cubicBezTo>
                  <a:pt x="483" y="556"/>
                  <a:pt x="481" y="556"/>
                  <a:pt x="479" y="553"/>
                </a:cubicBezTo>
                <a:cubicBezTo>
                  <a:pt x="476" y="550"/>
                  <a:pt x="471" y="548"/>
                  <a:pt x="467" y="546"/>
                </a:cubicBezTo>
                <a:cubicBezTo>
                  <a:pt x="463" y="544"/>
                  <a:pt x="460" y="543"/>
                  <a:pt x="457" y="540"/>
                </a:cubicBezTo>
                <a:cubicBezTo>
                  <a:pt x="455" y="538"/>
                  <a:pt x="453" y="536"/>
                  <a:pt x="450" y="532"/>
                </a:cubicBezTo>
                <a:cubicBezTo>
                  <a:pt x="449" y="531"/>
                  <a:pt x="446" y="529"/>
                  <a:pt x="445" y="528"/>
                </a:cubicBezTo>
                <a:cubicBezTo>
                  <a:pt x="444" y="527"/>
                  <a:pt x="441" y="522"/>
                  <a:pt x="441" y="521"/>
                </a:cubicBezTo>
                <a:cubicBezTo>
                  <a:pt x="440" y="519"/>
                  <a:pt x="439" y="517"/>
                  <a:pt x="439" y="516"/>
                </a:cubicBezTo>
                <a:cubicBezTo>
                  <a:pt x="438" y="513"/>
                  <a:pt x="439" y="509"/>
                  <a:pt x="439" y="506"/>
                </a:cubicBezTo>
                <a:cubicBezTo>
                  <a:pt x="439" y="503"/>
                  <a:pt x="438" y="500"/>
                  <a:pt x="438" y="498"/>
                </a:cubicBezTo>
                <a:cubicBezTo>
                  <a:pt x="437" y="496"/>
                  <a:pt x="435" y="495"/>
                  <a:pt x="435" y="492"/>
                </a:cubicBezTo>
                <a:cubicBezTo>
                  <a:pt x="434" y="489"/>
                  <a:pt x="435" y="485"/>
                  <a:pt x="435" y="483"/>
                </a:cubicBezTo>
                <a:cubicBezTo>
                  <a:pt x="435" y="479"/>
                  <a:pt x="435" y="476"/>
                  <a:pt x="435" y="473"/>
                </a:cubicBezTo>
                <a:cubicBezTo>
                  <a:pt x="435" y="468"/>
                  <a:pt x="436" y="466"/>
                  <a:pt x="437" y="462"/>
                </a:cubicBezTo>
                <a:cubicBezTo>
                  <a:pt x="438" y="458"/>
                  <a:pt x="441" y="454"/>
                  <a:pt x="442" y="450"/>
                </a:cubicBezTo>
                <a:cubicBezTo>
                  <a:pt x="443" y="447"/>
                  <a:pt x="442" y="443"/>
                  <a:pt x="442" y="440"/>
                </a:cubicBezTo>
                <a:cubicBezTo>
                  <a:pt x="443" y="437"/>
                  <a:pt x="445" y="434"/>
                  <a:pt x="446" y="431"/>
                </a:cubicBezTo>
                <a:cubicBezTo>
                  <a:pt x="447" y="428"/>
                  <a:pt x="451" y="427"/>
                  <a:pt x="454" y="425"/>
                </a:cubicBezTo>
                <a:cubicBezTo>
                  <a:pt x="456" y="424"/>
                  <a:pt x="459" y="423"/>
                  <a:pt x="460" y="422"/>
                </a:cubicBezTo>
                <a:cubicBezTo>
                  <a:pt x="465" y="419"/>
                  <a:pt x="470" y="416"/>
                  <a:pt x="475" y="413"/>
                </a:cubicBezTo>
                <a:cubicBezTo>
                  <a:pt x="475" y="413"/>
                  <a:pt x="476" y="413"/>
                  <a:pt x="477" y="412"/>
                </a:cubicBezTo>
                <a:cubicBezTo>
                  <a:pt x="481" y="410"/>
                  <a:pt x="484" y="407"/>
                  <a:pt x="487" y="405"/>
                </a:cubicBezTo>
                <a:cubicBezTo>
                  <a:pt x="492" y="402"/>
                  <a:pt x="496" y="401"/>
                  <a:pt x="502" y="398"/>
                </a:cubicBezTo>
                <a:cubicBezTo>
                  <a:pt x="507" y="397"/>
                  <a:pt x="508" y="393"/>
                  <a:pt x="513" y="393"/>
                </a:cubicBezTo>
                <a:cubicBezTo>
                  <a:pt x="519" y="393"/>
                  <a:pt x="524" y="393"/>
                  <a:pt x="528" y="389"/>
                </a:cubicBezTo>
                <a:cubicBezTo>
                  <a:pt x="531" y="386"/>
                  <a:pt x="533" y="386"/>
                  <a:pt x="535" y="382"/>
                </a:cubicBezTo>
                <a:cubicBezTo>
                  <a:pt x="537" y="380"/>
                  <a:pt x="542" y="377"/>
                  <a:pt x="545" y="376"/>
                </a:cubicBezTo>
                <a:cubicBezTo>
                  <a:pt x="549" y="374"/>
                  <a:pt x="551" y="372"/>
                  <a:pt x="554" y="370"/>
                </a:cubicBezTo>
                <a:cubicBezTo>
                  <a:pt x="557" y="367"/>
                  <a:pt x="560" y="365"/>
                  <a:pt x="563" y="364"/>
                </a:cubicBezTo>
                <a:cubicBezTo>
                  <a:pt x="566" y="362"/>
                  <a:pt x="571" y="363"/>
                  <a:pt x="574" y="363"/>
                </a:cubicBezTo>
                <a:cubicBezTo>
                  <a:pt x="578" y="363"/>
                  <a:pt x="582" y="360"/>
                  <a:pt x="583" y="358"/>
                </a:cubicBezTo>
                <a:cubicBezTo>
                  <a:pt x="586" y="355"/>
                  <a:pt x="588" y="352"/>
                  <a:pt x="593" y="352"/>
                </a:cubicBezTo>
                <a:cubicBezTo>
                  <a:pt x="597" y="352"/>
                  <a:pt x="604" y="347"/>
                  <a:pt x="608" y="345"/>
                </a:cubicBezTo>
                <a:cubicBezTo>
                  <a:pt x="614" y="343"/>
                  <a:pt x="619" y="346"/>
                  <a:pt x="625" y="346"/>
                </a:cubicBezTo>
                <a:cubicBezTo>
                  <a:pt x="627" y="346"/>
                  <a:pt x="628" y="346"/>
                  <a:pt x="630" y="346"/>
                </a:cubicBezTo>
                <a:cubicBezTo>
                  <a:pt x="631" y="346"/>
                  <a:pt x="635" y="341"/>
                  <a:pt x="636" y="338"/>
                </a:cubicBezTo>
                <a:cubicBezTo>
                  <a:pt x="632" y="335"/>
                  <a:pt x="620" y="330"/>
                  <a:pt x="617" y="327"/>
                </a:cubicBezTo>
                <a:cubicBezTo>
                  <a:pt x="612" y="322"/>
                  <a:pt x="615" y="318"/>
                  <a:pt x="611" y="310"/>
                </a:cubicBezTo>
                <a:cubicBezTo>
                  <a:pt x="608" y="303"/>
                  <a:pt x="612" y="290"/>
                  <a:pt x="605" y="289"/>
                </a:cubicBezTo>
                <a:cubicBezTo>
                  <a:pt x="597" y="287"/>
                  <a:pt x="598" y="294"/>
                  <a:pt x="587" y="292"/>
                </a:cubicBezTo>
                <a:cubicBezTo>
                  <a:pt x="578" y="289"/>
                  <a:pt x="583" y="281"/>
                  <a:pt x="571" y="281"/>
                </a:cubicBezTo>
                <a:cubicBezTo>
                  <a:pt x="564" y="281"/>
                  <a:pt x="555" y="279"/>
                  <a:pt x="548" y="281"/>
                </a:cubicBezTo>
                <a:cubicBezTo>
                  <a:pt x="539" y="283"/>
                  <a:pt x="544" y="292"/>
                  <a:pt x="535" y="292"/>
                </a:cubicBezTo>
                <a:cubicBezTo>
                  <a:pt x="526" y="292"/>
                  <a:pt x="519" y="291"/>
                  <a:pt x="515" y="289"/>
                </a:cubicBezTo>
                <a:cubicBezTo>
                  <a:pt x="509" y="286"/>
                  <a:pt x="501" y="286"/>
                  <a:pt x="497" y="278"/>
                </a:cubicBezTo>
                <a:cubicBezTo>
                  <a:pt x="496" y="276"/>
                  <a:pt x="493" y="263"/>
                  <a:pt x="491" y="261"/>
                </a:cubicBezTo>
                <a:cubicBezTo>
                  <a:pt x="486" y="256"/>
                  <a:pt x="482" y="255"/>
                  <a:pt x="476" y="250"/>
                </a:cubicBezTo>
                <a:cubicBezTo>
                  <a:pt x="471" y="245"/>
                  <a:pt x="467" y="247"/>
                  <a:pt x="467" y="236"/>
                </a:cubicBezTo>
                <a:cubicBezTo>
                  <a:pt x="467" y="232"/>
                  <a:pt x="465" y="215"/>
                  <a:pt x="467" y="213"/>
                </a:cubicBezTo>
                <a:cubicBezTo>
                  <a:pt x="471" y="209"/>
                  <a:pt x="476" y="205"/>
                  <a:pt x="476" y="197"/>
                </a:cubicBezTo>
                <a:cubicBezTo>
                  <a:pt x="476" y="190"/>
                  <a:pt x="477" y="182"/>
                  <a:pt x="475" y="176"/>
                </a:cubicBezTo>
                <a:cubicBezTo>
                  <a:pt x="472" y="165"/>
                  <a:pt x="465" y="169"/>
                  <a:pt x="462" y="163"/>
                </a:cubicBezTo>
                <a:cubicBezTo>
                  <a:pt x="458" y="156"/>
                  <a:pt x="454" y="157"/>
                  <a:pt x="448" y="151"/>
                </a:cubicBezTo>
                <a:cubicBezTo>
                  <a:pt x="444" y="147"/>
                  <a:pt x="441" y="140"/>
                  <a:pt x="443" y="131"/>
                </a:cubicBezTo>
                <a:cubicBezTo>
                  <a:pt x="445" y="126"/>
                  <a:pt x="449" y="116"/>
                  <a:pt x="457" y="114"/>
                </a:cubicBezTo>
                <a:cubicBezTo>
                  <a:pt x="468" y="111"/>
                  <a:pt x="467" y="110"/>
                  <a:pt x="472" y="102"/>
                </a:cubicBezTo>
                <a:cubicBezTo>
                  <a:pt x="475" y="96"/>
                  <a:pt x="477" y="91"/>
                  <a:pt x="483" y="86"/>
                </a:cubicBezTo>
                <a:cubicBezTo>
                  <a:pt x="488" y="81"/>
                  <a:pt x="492" y="75"/>
                  <a:pt x="500" y="75"/>
                </a:cubicBezTo>
                <a:cubicBezTo>
                  <a:pt x="510" y="75"/>
                  <a:pt x="514" y="76"/>
                  <a:pt x="518" y="69"/>
                </a:cubicBezTo>
                <a:cubicBezTo>
                  <a:pt x="520" y="64"/>
                  <a:pt x="519" y="56"/>
                  <a:pt x="527" y="54"/>
                </a:cubicBezTo>
                <a:cubicBezTo>
                  <a:pt x="536" y="52"/>
                  <a:pt x="540" y="53"/>
                  <a:pt x="540" y="41"/>
                </a:cubicBezTo>
                <a:cubicBezTo>
                  <a:pt x="540" y="36"/>
                  <a:pt x="540" y="31"/>
                  <a:pt x="540" y="26"/>
                </a:cubicBezTo>
                <a:cubicBezTo>
                  <a:pt x="536" y="13"/>
                  <a:pt x="536" y="13"/>
                  <a:pt x="536" y="13"/>
                </a:cubicBezTo>
                <a:cubicBezTo>
                  <a:pt x="532" y="13"/>
                  <a:pt x="528" y="13"/>
                  <a:pt x="523" y="13"/>
                </a:cubicBezTo>
                <a:cubicBezTo>
                  <a:pt x="519" y="13"/>
                  <a:pt x="515" y="13"/>
                  <a:pt x="512" y="12"/>
                </a:cubicBezTo>
                <a:cubicBezTo>
                  <a:pt x="508" y="11"/>
                  <a:pt x="504" y="11"/>
                  <a:pt x="500" y="11"/>
                </a:cubicBezTo>
                <a:cubicBezTo>
                  <a:pt x="496" y="11"/>
                  <a:pt x="489" y="8"/>
                  <a:pt x="487" y="6"/>
                </a:cubicBezTo>
                <a:cubicBezTo>
                  <a:pt x="483" y="3"/>
                  <a:pt x="480" y="2"/>
                  <a:pt x="476" y="2"/>
                </a:cubicBezTo>
                <a:cubicBezTo>
                  <a:pt x="474" y="2"/>
                  <a:pt x="471" y="2"/>
                  <a:pt x="468" y="1"/>
                </a:cubicBezTo>
                <a:cubicBezTo>
                  <a:pt x="468" y="4"/>
                  <a:pt x="468" y="4"/>
                  <a:pt x="468" y="4"/>
                </a:cubicBezTo>
                <a:cubicBezTo>
                  <a:pt x="467" y="5"/>
                  <a:pt x="467" y="5"/>
                  <a:pt x="466" y="6"/>
                </a:cubicBezTo>
                <a:cubicBezTo>
                  <a:pt x="463" y="9"/>
                  <a:pt x="457" y="12"/>
                  <a:pt x="455" y="16"/>
                </a:cubicBezTo>
                <a:cubicBezTo>
                  <a:pt x="455" y="17"/>
                  <a:pt x="452" y="21"/>
                  <a:pt x="444" y="24"/>
                </a:cubicBezTo>
                <a:cubicBezTo>
                  <a:pt x="440" y="25"/>
                  <a:pt x="430" y="23"/>
                  <a:pt x="414" y="29"/>
                </a:cubicBezTo>
                <a:cubicBezTo>
                  <a:pt x="402" y="33"/>
                  <a:pt x="403" y="25"/>
                  <a:pt x="385" y="13"/>
                </a:cubicBezTo>
                <a:cubicBezTo>
                  <a:pt x="367" y="0"/>
                  <a:pt x="383" y="18"/>
                  <a:pt x="364" y="43"/>
                </a:cubicBezTo>
                <a:cubicBezTo>
                  <a:pt x="355" y="56"/>
                  <a:pt x="322" y="54"/>
                  <a:pt x="311" y="67"/>
                </a:cubicBezTo>
                <a:cubicBezTo>
                  <a:pt x="305" y="74"/>
                  <a:pt x="328" y="68"/>
                  <a:pt x="327" y="79"/>
                </a:cubicBezTo>
                <a:cubicBezTo>
                  <a:pt x="327" y="90"/>
                  <a:pt x="308" y="109"/>
                  <a:pt x="304" y="110"/>
                </a:cubicBezTo>
                <a:cubicBezTo>
                  <a:pt x="299" y="112"/>
                  <a:pt x="313" y="126"/>
                  <a:pt x="319" y="131"/>
                </a:cubicBezTo>
                <a:cubicBezTo>
                  <a:pt x="323" y="134"/>
                  <a:pt x="326" y="141"/>
                  <a:pt x="331" y="146"/>
                </a:cubicBezTo>
                <a:cubicBezTo>
                  <a:pt x="335" y="150"/>
                  <a:pt x="341" y="152"/>
                  <a:pt x="345" y="157"/>
                </a:cubicBezTo>
                <a:cubicBezTo>
                  <a:pt x="352" y="163"/>
                  <a:pt x="351" y="163"/>
                  <a:pt x="345" y="173"/>
                </a:cubicBezTo>
                <a:cubicBezTo>
                  <a:pt x="341" y="181"/>
                  <a:pt x="340" y="188"/>
                  <a:pt x="329" y="188"/>
                </a:cubicBezTo>
                <a:cubicBezTo>
                  <a:pt x="324" y="188"/>
                  <a:pt x="318" y="188"/>
                  <a:pt x="313" y="188"/>
                </a:cubicBezTo>
                <a:cubicBezTo>
                  <a:pt x="309" y="188"/>
                  <a:pt x="301" y="186"/>
                  <a:pt x="298" y="188"/>
                </a:cubicBezTo>
                <a:cubicBezTo>
                  <a:pt x="286" y="194"/>
                  <a:pt x="286" y="196"/>
                  <a:pt x="283" y="206"/>
                </a:cubicBezTo>
                <a:cubicBezTo>
                  <a:pt x="282" y="211"/>
                  <a:pt x="279" y="214"/>
                  <a:pt x="279" y="220"/>
                </a:cubicBezTo>
                <a:cubicBezTo>
                  <a:pt x="279" y="225"/>
                  <a:pt x="280" y="231"/>
                  <a:pt x="277" y="234"/>
                </a:cubicBezTo>
                <a:cubicBezTo>
                  <a:pt x="276" y="236"/>
                  <a:pt x="267" y="241"/>
                  <a:pt x="263" y="238"/>
                </a:cubicBezTo>
                <a:cubicBezTo>
                  <a:pt x="261" y="235"/>
                  <a:pt x="253" y="235"/>
                  <a:pt x="253" y="229"/>
                </a:cubicBezTo>
                <a:cubicBezTo>
                  <a:pt x="253" y="220"/>
                  <a:pt x="251" y="221"/>
                  <a:pt x="243" y="221"/>
                </a:cubicBezTo>
                <a:cubicBezTo>
                  <a:pt x="235" y="221"/>
                  <a:pt x="233" y="222"/>
                  <a:pt x="227" y="225"/>
                </a:cubicBezTo>
                <a:cubicBezTo>
                  <a:pt x="221" y="228"/>
                  <a:pt x="215" y="232"/>
                  <a:pt x="211" y="234"/>
                </a:cubicBezTo>
                <a:cubicBezTo>
                  <a:pt x="205" y="238"/>
                  <a:pt x="203" y="241"/>
                  <a:pt x="198" y="246"/>
                </a:cubicBezTo>
                <a:cubicBezTo>
                  <a:pt x="194" y="250"/>
                  <a:pt x="190" y="249"/>
                  <a:pt x="186" y="253"/>
                </a:cubicBezTo>
                <a:cubicBezTo>
                  <a:pt x="181" y="256"/>
                  <a:pt x="180" y="258"/>
                  <a:pt x="176" y="262"/>
                </a:cubicBezTo>
                <a:cubicBezTo>
                  <a:pt x="173" y="265"/>
                  <a:pt x="172" y="268"/>
                  <a:pt x="168" y="272"/>
                </a:cubicBezTo>
                <a:cubicBezTo>
                  <a:pt x="166" y="274"/>
                  <a:pt x="160" y="278"/>
                  <a:pt x="158" y="283"/>
                </a:cubicBezTo>
                <a:cubicBezTo>
                  <a:pt x="155" y="288"/>
                  <a:pt x="153" y="291"/>
                  <a:pt x="153" y="297"/>
                </a:cubicBezTo>
                <a:cubicBezTo>
                  <a:pt x="153" y="302"/>
                  <a:pt x="153" y="307"/>
                  <a:pt x="153" y="312"/>
                </a:cubicBezTo>
                <a:cubicBezTo>
                  <a:pt x="153" y="316"/>
                  <a:pt x="152" y="324"/>
                  <a:pt x="147" y="324"/>
                </a:cubicBezTo>
                <a:cubicBezTo>
                  <a:pt x="142" y="324"/>
                  <a:pt x="137" y="323"/>
                  <a:pt x="132" y="323"/>
                </a:cubicBezTo>
                <a:cubicBezTo>
                  <a:pt x="125" y="323"/>
                  <a:pt x="123" y="319"/>
                  <a:pt x="119" y="318"/>
                </a:cubicBezTo>
                <a:cubicBezTo>
                  <a:pt x="112" y="317"/>
                  <a:pt x="113" y="319"/>
                  <a:pt x="108" y="323"/>
                </a:cubicBezTo>
                <a:cubicBezTo>
                  <a:pt x="104" y="327"/>
                  <a:pt x="105" y="331"/>
                  <a:pt x="97" y="331"/>
                </a:cubicBezTo>
                <a:cubicBezTo>
                  <a:pt x="94" y="331"/>
                  <a:pt x="85" y="332"/>
                  <a:pt x="82" y="331"/>
                </a:cubicBezTo>
                <a:cubicBezTo>
                  <a:pt x="79" y="329"/>
                  <a:pt x="75" y="326"/>
                  <a:pt x="74" y="323"/>
                </a:cubicBezTo>
                <a:cubicBezTo>
                  <a:pt x="72" y="322"/>
                  <a:pt x="67" y="316"/>
                  <a:pt x="69" y="313"/>
                </a:cubicBezTo>
                <a:cubicBezTo>
                  <a:pt x="72" y="311"/>
                  <a:pt x="77" y="308"/>
                  <a:pt x="77" y="303"/>
                </a:cubicBezTo>
                <a:cubicBezTo>
                  <a:pt x="77" y="300"/>
                  <a:pt x="78" y="291"/>
                  <a:pt x="77" y="288"/>
                </a:cubicBezTo>
                <a:cubicBezTo>
                  <a:pt x="76" y="286"/>
                  <a:pt x="73" y="284"/>
                  <a:pt x="71" y="283"/>
                </a:cubicBezTo>
                <a:cubicBezTo>
                  <a:pt x="71" y="283"/>
                  <a:pt x="71" y="283"/>
                  <a:pt x="71" y="283"/>
                </a:cubicBezTo>
                <a:cubicBezTo>
                  <a:pt x="65" y="287"/>
                  <a:pt x="65" y="287"/>
                  <a:pt x="65" y="287"/>
                </a:cubicBezTo>
                <a:cubicBezTo>
                  <a:pt x="64" y="288"/>
                  <a:pt x="64" y="287"/>
                  <a:pt x="64" y="287"/>
                </a:cubicBezTo>
                <a:cubicBezTo>
                  <a:pt x="61" y="291"/>
                  <a:pt x="53" y="296"/>
                  <a:pt x="48" y="305"/>
                </a:cubicBezTo>
                <a:cubicBezTo>
                  <a:pt x="45" y="311"/>
                  <a:pt x="34" y="318"/>
                  <a:pt x="32" y="325"/>
                </a:cubicBezTo>
                <a:cubicBezTo>
                  <a:pt x="32" y="325"/>
                  <a:pt x="32" y="356"/>
                  <a:pt x="29" y="357"/>
                </a:cubicBezTo>
                <a:cubicBezTo>
                  <a:pt x="23" y="360"/>
                  <a:pt x="0" y="368"/>
                  <a:pt x="20" y="368"/>
                </a:cubicBezTo>
                <a:cubicBezTo>
                  <a:pt x="32" y="368"/>
                  <a:pt x="45" y="370"/>
                  <a:pt x="48" y="382"/>
                </a:cubicBezTo>
                <a:cubicBezTo>
                  <a:pt x="51" y="394"/>
                  <a:pt x="54" y="400"/>
                  <a:pt x="36" y="400"/>
                </a:cubicBezTo>
                <a:cubicBezTo>
                  <a:pt x="32" y="400"/>
                  <a:pt x="6" y="405"/>
                  <a:pt x="11" y="410"/>
                </a:cubicBezTo>
                <a:cubicBezTo>
                  <a:pt x="17" y="415"/>
                  <a:pt x="28" y="413"/>
                  <a:pt x="30" y="421"/>
                </a:cubicBezTo>
                <a:cubicBezTo>
                  <a:pt x="32" y="430"/>
                  <a:pt x="25" y="445"/>
                  <a:pt x="34" y="447"/>
                </a:cubicBezTo>
                <a:cubicBezTo>
                  <a:pt x="42" y="449"/>
                  <a:pt x="51" y="461"/>
                  <a:pt x="60" y="463"/>
                </a:cubicBezTo>
                <a:cubicBezTo>
                  <a:pt x="71" y="466"/>
                  <a:pt x="73" y="471"/>
                  <a:pt x="81" y="479"/>
                </a:cubicBezTo>
                <a:cubicBezTo>
                  <a:pt x="87" y="485"/>
                  <a:pt x="91" y="487"/>
                  <a:pt x="99" y="495"/>
                </a:cubicBezTo>
                <a:cubicBezTo>
                  <a:pt x="101" y="497"/>
                  <a:pt x="110" y="514"/>
                  <a:pt x="115" y="515"/>
                </a:cubicBezTo>
                <a:cubicBezTo>
                  <a:pt x="117" y="516"/>
                  <a:pt x="143" y="516"/>
                  <a:pt x="145" y="520"/>
                </a:cubicBezTo>
                <a:cubicBezTo>
                  <a:pt x="148" y="524"/>
                  <a:pt x="157" y="537"/>
                  <a:pt x="164" y="540"/>
                </a:cubicBezTo>
                <a:cubicBezTo>
                  <a:pt x="172" y="544"/>
                  <a:pt x="178" y="551"/>
                  <a:pt x="187" y="554"/>
                </a:cubicBezTo>
                <a:cubicBezTo>
                  <a:pt x="198" y="564"/>
                  <a:pt x="202" y="568"/>
                  <a:pt x="205" y="567"/>
                </a:cubicBezTo>
                <a:cubicBezTo>
                  <a:pt x="207" y="568"/>
                  <a:pt x="210" y="570"/>
                  <a:pt x="213" y="571"/>
                </a:cubicBezTo>
                <a:cubicBezTo>
                  <a:pt x="214" y="572"/>
                  <a:pt x="218" y="571"/>
                  <a:pt x="219" y="572"/>
                </a:cubicBezTo>
                <a:cubicBezTo>
                  <a:pt x="222" y="572"/>
                  <a:pt x="223" y="572"/>
                  <a:pt x="225" y="573"/>
                </a:cubicBezTo>
                <a:cubicBezTo>
                  <a:pt x="228" y="573"/>
                  <a:pt x="230" y="573"/>
                  <a:pt x="232" y="574"/>
                </a:cubicBezTo>
                <a:cubicBezTo>
                  <a:pt x="234" y="574"/>
                  <a:pt x="238" y="572"/>
                  <a:pt x="241" y="573"/>
                </a:cubicBezTo>
                <a:cubicBezTo>
                  <a:pt x="245" y="575"/>
                  <a:pt x="246" y="578"/>
                  <a:pt x="248" y="579"/>
                </a:cubicBezTo>
                <a:cubicBezTo>
                  <a:pt x="250" y="580"/>
                  <a:pt x="253" y="581"/>
                  <a:pt x="254" y="584"/>
                </a:cubicBezTo>
                <a:cubicBezTo>
                  <a:pt x="254" y="587"/>
                  <a:pt x="255" y="588"/>
                  <a:pt x="257" y="589"/>
                </a:cubicBezTo>
                <a:cubicBezTo>
                  <a:pt x="260" y="589"/>
                  <a:pt x="262" y="589"/>
                  <a:pt x="264" y="589"/>
                </a:cubicBezTo>
                <a:cubicBezTo>
                  <a:pt x="265" y="589"/>
                  <a:pt x="269" y="586"/>
                  <a:pt x="270" y="585"/>
                </a:cubicBezTo>
                <a:cubicBezTo>
                  <a:pt x="273" y="584"/>
                  <a:pt x="275" y="584"/>
                  <a:pt x="277" y="583"/>
                </a:cubicBezTo>
                <a:cubicBezTo>
                  <a:pt x="279" y="582"/>
                  <a:pt x="283" y="580"/>
                  <a:pt x="287" y="578"/>
                </a:cubicBezTo>
                <a:cubicBezTo>
                  <a:pt x="291" y="576"/>
                  <a:pt x="292" y="577"/>
                  <a:pt x="294" y="573"/>
                </a:cubicBezTo>
                <a:cubicBezTo>
                  <a:pt x="296" y="571"/>
                  <a:pt x="298" y="570"/>
                  <a:pt x="299" y="569"/>
                </a:cubicBezTo>
                <a:cubicBezTo>
                  <a:pt x="302" y="566"/>
                  <a:pt x="304" y="567"/>
                  <a:pt x="306" y="564"/>
                </a:cubicBezTo>
                <a:cubicBezTo>
                  <a:pt x="307" y="564"/>
                  <a:pt x="315" y="562"/>
                  <a:pt x="316" y="562"/>
                </a:cubicBezTo>
                <a:cubicBezTo>
                  <a:pt x="319" y="561"/>
                  <a:pt x="325" y="561"/>
                  <a:pt x="328" y="561"/>
                </a:cubicBezTo>
                <a:cubicBezTo>
                  <a:pt x="332" y="561"/>
                  <a:pt x="335" y="561"/>
                  <a:pt x="339" y="561"/>
                </a:cubicBezTo>
                <a:cubicBezTo>
                  <a:pt x="342" y="561"/>
                  <a:pt x="343" y="561"/>
                  <a:pt x="346" y="561"/>
                </a:cubicBezTo>
                <a:cubicBezTo>
                  <a:pt x="349" y="557"/>
                  <a:pt x="348" y="557"/>
                  <a:pt x="353" y="559"/>
                </a:cubicBezTo>
                <a:cubicBezTo>
                  <a:pt x="356" y="559"/>
                  <a:pt x="360" y="558"/>
                  <a:pt x="363" y="559"/>
                </a:cubicBezTo>
                <a:cubicBezTo>
                  <a:pt x="367" y="560"/>
                  <a:pt x="367" y="558"/>
                  <a:pt x="370" y="561"/>
                </a:cubicBezTo>
                <a:cubicBezTo>
                  <a:pt x="376" y="565"/>
                  <a:pt x="382" y="561"/>
                  <a:pt x="385" y="568"/>
                </a:cubicBezTo>
                <a:cubicBezTo>
                  <a:pt x="388" y="572"/>
                  <a:pt x="393" y="575"/>
                  <a:pt x="398" y="578"/>
                </a:cubicBezTo>
                <a:cubicBezTo>
                  <a:pt x="401" y="579"/>
                  <a:pt x="406" y="576"/>
                  <a:pt x="410" y="576"/>
                </a:cubicBezTo>
                <a:cubicBezTo>
                  <a:pt x="412" y="576"/>
                  <a:pt x="415" y="576"/>
                  <a:pt x="418" y="576"/>
                </a:cubicBezTo>
                <a:cubicBezTo>
                  <a:pt x="422" y="576"/>
                  <a:pt x="426" y="572"/>
                  <a:pt x="428" y="574"/>
                </a:cubicBezTo>
                <a:cubicBezTo>
                  <a:pt x="430" y="576"/>
                  <a:pt x="431" y="578"/>
                  <a:pt x="433" y="582"/>
                </a:cubicBezTo>
                <a:cubicBezTo>
                  <a:pt x="434" y="586"/>
                  <a:pt x="433" y="586"/>
                  <a:pt x="433" y="589"/>
                </a:cubicBezTo>
                <a:cubicBezTo>
                  <a:pt x="433" y="592"/>
                  <a:pt x="433" y="594"/>
                  <a:pt x="434" y="597"/>
                </a:cubicBezTo>
                <a:cubicBezTo>
                  <a:pt x="435" y="600"/>
                  <a:pt x="436" y="601"/>
                  <a:pt x="436" y="604"/>
                </a:cubicBezTo>
                <a:cubicBezTo>
                  <a:pt x="436" y="608"/>
                  <a:pt x="436" y="604"/>
                  <a:pt x="436" y="604"/>
                </a:cubicBezTo>
              </a:path>
            </a:pathLst>
          </a:custGeom>
          <a:solidFill>
            <a:srgbClr val="F3F3F3"/>
          </a:solidFill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0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solidFill>
                  <a:srgbClr val="EB5600"/>
                </a:solidFill>
              </a:rPr>
              <a:t>EMERGENZA COVID-19 </a:t>
            </a:r>
            <a:endParaRPr sz="4000">
              <a:solidFill>
                <a:srgbClr val="EB56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1A9988"/>
                </a:solidFill>
              </a:rPr>
              <a:t>Sistema di monitoraggio per le infezioni da SARS-CoV-2 nel contesto scolastico</a:t>
            </a:r>
            <a:endParaRPr sz="2900">
              <a:solidFill>
                <a:srgbClr val="1A9988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b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0">
                <a:latin typeface="Lato"/>
                <a:ea typeface="Lato"/>
                <a:cs typeface="Lato"/>
                <a:sym typeface="Lato"/>
              </a:rPr>
              <a:t>Dott.ssa Francesca Russo</a:t>
            </a:r>
            <a:endParaRPr sz="150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0">
                <a:latin typeface="Lato"/>
                <a:ea typeface="Lato"/>
                <a:cs typeface="Lato"/>
                <a:sym typeface="Lato"/>
              </a:rPr>
              <a:t>Direzione Prevenzione Sicurezza Alimentare Veterinaria</a:t>
            </a:r>
            <a:endParaRPr sz="1500" b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>
            <a:spLocks noGrp="1"/>
          </p:cNvSpPr>
          <p:nvPr>
            <p:ph type="body" idx="1"/>
          </p:nvPr>
        </p:nvSpPr>
        <p:spPr>
          <a:xfrm>
            <a:off x="2130125" y="1714775"/>
            <a:ext cx="6286500" cy="3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Monitorare la situazione epidemiologica</a:t>
            </a:r>
            <a:r>
              <a:rPr lang="it">
                <a:solidFill>
                  <a:srgbClr val="000000"/>
                </a:solidFill>
              </a:rPr>
              <a:t> e la circolazione del virus SARS-CoV-2 nell’ambito scolastico attraverso una </a:t>
            </a:r>
            <a:r>
              <a:rPr lang="it" b="1">
                <a:solidFill>
                  <a:srgbClr val="000000"/>
                </a:solidFill>
              </a:rPr>
              <a:t>sorveglianza attiva</a:t>
            </a:r>
            <a:r>
              <a:rPr lang="it">
                <a:solidFill>
                  <a:srgbClr val="000000"/>
                </a:solidFill>
              </a:rPr>
              <a:t> che consenta di adeguare le misure di Sanità Pubblica al variare dello scenario epidemiologico.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Alunni e insegnanti</a:t>
            </a:r>
            <a:r>
              <a:rPr lang="it">
                <a:solidFill>
                  <a:srgbClr val="000000"/>
                </a:solidFill>
              </a:rPr>
              <a:t> di tutte le classi di 15 scuole secondarie di secondo grado  (selezione per estrazione di un campione rappresentativo della popolazione studentesca regionale).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Il programma di sorveglianza durerà </a:t>
            </a:r>
            <a:r>
              <a:rPr lang="it" b="1">
                <a:solidFill>
                  <a:srgbClr val="000000"/>
                </a:solidFill>
              </a:rPr>
              <a:t>per tutto l’anno scolastico</a:t>
            </a:r>
            <a:r>
              <a:rPr lang="it">
                <a:solidFill>
                  <a:srgbClr val="000000"/>
                </a:solidFill>
              </a:rPr>
              <a:t> (giugno 2021)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Tampone oro-faringeo o nasale.</a:t>
            </a:r>
            <a:r>
              <a:rPr lang="it">
                <a:solidFill>
                  <a:srgbClr val="000000"/>
                </a:solidFill>
              </a:rPr>
              <a:t> La partecipazione sarà </a:t>
            </a:r>
            <a:r>
              <a:rPr lang="it" b="1">
                <a:solidFill>
                  <a:srgbClr val="000000"/>
                </a:solidFill>
              </a:rPr>
              <a:t>volontaria</a:t>
            </a:r>
            <a:r>
              <a:rPr lang="it">
                <a:solidFill>
                  <a:srgbClr val="000000"/>
                </a:solidFill>
              </a:rPr>
              <a:t>, previa sottoscrizione del consenso informato.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41" name="Google Shape;341;p39"/>
          <p:cNvSpPr/>
          <p:nvPr/>
        </p:nvSpPr>
        <p:spPr>
          <a:xfrm>
            <a:off x="660709" y="610567"/>
            <a:ext cx="951900" cy="934200"/>
          </a:xfrm>
          <a:prstGeom prst="ellipse">
            <a:avLst/>
          </a:prstGeom>
          <a:solidFill>
            <a:srgbClr val="CB1B4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000"/>
          </a:p>
        </p:txBody>
      </p:sp>
      <p:pic>
        <p:nvPicPr>
          <p:cNvPr id="342" name="Google Shape;342;p39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9"/>
          <p:cNvSpPr txBox="1">
            <a:spLocks noGrp="1"/>
          </p:cNvSpPr>
          <p:nvPr>
            <p:ph type="title"/>
          </p:nvPr>
        </p:nvSpPr>
        <p:spPr>
          <a:xfrm>
            <a:off x="1889550" y="804050"/>
            <a:ext cx="6526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RETE “SCUOLE SENTINELLA”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44" name="Google Shape;344;p39"/>
          <p:cNvSpPr txBox="1">
            <a:spLocks noGrp="1"/>
          </p:cNvSpPr>
          <p:nvPr>
            <p:ph type="body" idx="1"/>
          </p:nvPr>
        </p:nvSpPr>
        <p:spPr>
          <a:xfrm>
            <a:off x="660709" y="1714775"/>
            <a:ext cx="1346591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EB5600"/>
                </a:solidFill>
              </a:rPr>
              <a:t>OBIETTIVO</a:t>
            </a: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EB5600"/>
                </a:solidFill>
              </a:rPr>
              <a:t>DESTINATARI</a:t>
            </a: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EB5600"/>
                </a:solidFill>
              </a:rPr>
              <a:t>DURATA</a:t>
            </a: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EB5600"/>
                </a:solidFill>
              </a:rPr>
              <a:t>TEST</a:t>
            </a:r>
            <a:endParaRPr b="1" dirty="0">
              <a:solidFill>
                <a:srgbClr val="EB56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/>
          <p:nvPr/>
        </p:nvSpPr>
        <p:spPr>
          <a:xfrm>
            <a:off x="7011232" y="2890743"/>
            <a:ext cx="1098600" cy="1098600"/>
          </a:xfrm>
          <a:prstGeom prst="ellipse">
            <a:avLst/>
          </a:prstGeom>
          <a:noFill/>
          <a:ln w="38100" cap="flat" cmpd="sng">
            <a:solidFill>
              <a:srgbClr val="C2C9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5519104" y="2890743"/>
            <a:ext cx="1098600" cy="1098600"/>
          </a:xfrm>
          <a:prstGeom prst="ellipse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3987776" y="2890743"/>
            <a:ext cx="1098600" cy="1098600"/>
          </a:xfrm>
          <a:prstGeom prst="ellipse">
            <a:avLst/>
          </a:prstGeom>
          <a:solidFill>
            <a:schemeClr val="accent4">
              <a:alpha val="9800"/>
            </a:schemeClr>
          </a:solidFill>
          <a:ln w="38100" cap="flat" cmpd="sng">
            <a:solidFill>
              <a:srgbClr val="FCB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/>
          <p:nvPr/>
        </p:nvSpPr>
        <p:spPr>
          <a:xfrm>
            <a:off x="2565347" y="2890743"/>
            <a:ext cx="1098600" cy="1098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0"/>
          <p:cNvSpPr/>
          <p:nvPr/>
        </p:nvSpPr>
        <p:spPr>
          <a:xfrm>
            <a:off x="1033706" y="2890743"/>
            <a:ext cx="1098600" cy="10986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CB1B4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4" name="Google Shape;354;p40"/>
          <p:cNvGrpSpPr/>
          <p:nvPr/>
        </p:nvGrpSpPr>
        <p:grpSpPr>
          <a:xfrm>
            <a:off x="4195289" y="3095461"/>
            <a:ext cx="680158" cy="680158"/>
            <a:chOff x="5757333" y="2943779"/>
            <a:chExt cx="795600" cy="795600"/>
          </a:xfrm>
        </p:grpSpPr>
        <p:grpSp>
          <p:nvGrpSpPr>
            <p:cNvPr id="355" name="Google Shape;355;p40"/>
            <p:cNvGrpSpPr/>
            <p:nvPr/>
          </p:nvGrpSpPr>
          <p:grpSpPr>
            <a:xfrm>
              <a:off x="5920123" y="3167106"/>
              <a:ext cx="504256" cy="397994"/>
              <a:chOff x="7116927" y="4339454"/>
              <a:chExt cx="389989" cy="307807"/>
            </a:xfrm>
          </p:grpSpPr>
          <p:sp>
            <p:nvSpPr>
              <p:cNvPr id="356" name="Google Shape;356;p40"/>
              <p:cNvSpPr/>
              <p:nvPr/>
            </p:nvSpPr>
            <p:spPr>
              <a:xfrm rot="2700000">
                <a:off x="7120605" y="4493181"/>
                <a:ext cx="205344" cy="95459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40"/>
              <p:cNvSpPr/>
              <p:nvPr/>
            </p:nvSpPr>
            <p:spPr>
              <a:xfrm rot="8100000">
                <a:off x="7183098" y="4445624"/>
                <a:ext cx="339836" cy="95459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8" name="Google Shape;358;p40"/>
            <p:cNvSpPr/>
            <p:nvPr/>
          </p:nvSpPr>
          <p:spPr>
            <a:xfrm>
              <a:off x="5757333" y="2943779"/>
              <a:ext cx="795600" cy="795600"/>
            </a:xfrm>
            <a:prstGeom prst="ellipse">
              <a:avLst/>
            </a:prstGeom>
            <a:noFill/>
            <a:ln w="889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40"/>
          <p:cNvSpPr/>
          <p:nvPr/>
        </p:nvSpPr>
        <p:spPr>
          <a:xfrm>
            <a:off x="1006717" y="2124910"/>
            <a:ext cx="1295400" cy="285900"/>
          </a:xfrm>
          <a:prstGeom prst="chevron">
            <a:avLst>
              <a:gd name="adj" fmla="val 50000"/>
            </a:avLst>
          </a:prstGeom>
          <a:solidFill>
            <a:srgbClr val="CB1B4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2527244" y="2124910"/>
            <a:ext cx="1295400" cy="285900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3958131" y="2124910"/>
            <a:ext cx="1295400" cy="285900"/>
          </a:xfrm>
          <a:prstGeom prst="chevron">
            <a:avLst>
              <a:gd name="adj" fmla="val 50000"/>
            </a:avLst>
          </a:prstGeom>
          <a:solidFill>
            <a:srgbClr val="FCB414"/>
          </a:solidFill>
          <a:ln w="9525" cap="flat" cmpd="sng">
            <a:solidFill>
              <a:srgbClr val="FCB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5483110" y="2124910"/>
            <a:ext cx="1295400" cy="285900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6975238" y="2124910"/>
            <a:ext cx="1295400" cy="285900"/>
          </a:xfrm>
          <a:prstGeom prst="chevron">
            <a:avLst>
              <a:gd name="adj" fmla="val 50000"/>
            </a:avLst>
          </a:prstGeom>
          <a:solidFill>
            <a:srgbClr val="C2C923"/>
          </a:solidFill>
          <a:ln w="9525" cap="flat" cmpd="sng">
            <a:solidFill>
              <a:srgbClr val="C2C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7104375" y="1593994"/>
            <a:ext cx="937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5" name="Google Shape;365;p40"/>
          <p:cNvSpPr txBox="1"/>
          <p:nvPr/>
        </p:nvSpPr>
        <p:spPr>
          <a:xfrm>
            <a:off x="5612246" y="1593994"/>
            <a:ext cx="937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>
            <a:off x="4087268" y="1593994"/>
            <a:ext cx="937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40"/>
          <p:cNvSpPr txBox="1"/>
          <p:nvPr/>
        </p:nvSpPr>
        <p:spPr>
          <a:xfrm>
            <a:off x="2662731" y="1593994"/>
            <a:ext cx="937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40"/>
          <p:cNvSpPr txBox="1"/>
          <p:nvPr/>
        </p:nvSpPr>
        <p:spPr>
          <a:xfrm>
            <a:off x="1142204" y="1593994"/>
            <a:ext cx="937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4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9" name="Google Shape;369;p40"/>
          <p:cNvCxnSpPr>
            <a:stCxn id="359" idx="2"/>
            <a:endCxn id="353" idx="0"/>
          </p:cNvCxnSpPr>
          <p:nvPr/>
        </p:nvCxnSpPr>
        <p:spPr>
          <a:xfrm>
            <a:off x="1582942" y="2410810"/>
            <a:ext cx="0" cy="480000"/>
          </a:xfrm>
          <a:prstGeom prst="straightConnector1">
            <a:avLst/>
          </a:prstGeom>
          <a:noFill/>
          <a:ln w="38100" cap="flat" cmpd="sng">
            <a:solidFill>
              <a:srgbClr val="CB1B4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40"/>
          <p:cNvCxnSpPr>
            <a:stCxn id="360" idx="2"/>
            <a:endCxn id="352" idx="0"/>
          </p:cNvCxnSpPr>
          <p:nvPr/>
        </p:nvCxnSpPr>
        <p:spPr>
          <a:xfrm>
            <a:off x="3103469" y="2410810"/>
            <a:ext cx="11100" cy="480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40"/>
          <p:cNvCxnSpPr>
            <a:stCxn id="361" idx="2"/>
            <a:endCxn id="351" idx="0"/>
          </p:cNvCxnSpPr>
          <p:nvPr/>
        </p:nvCxnSpPr>
        <p:spPr>
          <a:xfrm>
            <a:off x="4534356" y="2410810"/>
            <a:ext cx="2700" cy="480000"/>
          </a:xfrm>
          <a:prstGeom prst="straightConnector1">
            <a:avLst/>
          </a:prstGeom>
          <a:noFill/>
          <a:ln w="38100" cap="flat" cmpd="sng">
            <a:solidFill>
              <a:srgbClr val="FCB41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40"/>
          <p:cNvCxnSpPr>
            <a:stCxn id="362" idx="2"/>
            <a:endCxn id="350" idx="0"/>
          </p:cNvCxnSpPr>
          <p:nvPr/>
        </p:nvCxnSpPr>
        <p:spPr>
          <a:xfrm>
            <a:off x="6059335" y="2410810"/>
            <a:ext cx="9000" cy="480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3" name="Google Shape;373;p40"/>
          <p:cNvCxnSpPr>
            <a:stCxn id="363" idx="2"/>
            <a:endCxn id="349" idx="0"/>
          </p:cNvCxnSpPr>
          <p:nvPr/>
        </p:nvCxnSpPr>
        <p:spPr>
          <a:xfrm>
            <a:off x="7551463" y="2410810"/>
            <a:ext cx="9000" cy="480000"/>
          </a:xfrm>
          <a:prstGeom prst="straightConnector1">
            <a:avLst/>
          </a:prstGeom>
          <a:noFill/>
          <a:ln w="38100" cap="flat" cmpd="sng">
            <a:solidFill>
              <a:srgbClr val="C2C92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4" name="Google Shape;374;p40"/>
          <p:cNvGrpSpPr/>
          <p:nvPr/>
        </p:nvGrpSpPr>
        <p:grpSpPr>
          <a:xfrm>
            <a:off x="1292974" y="3069282"/>
            <a:ext cx="587364" cy="716434"/>
            <a:chOff x="7931851" y="2464731"/>
            <a:chExt cx="1002842" cy="1223210"/>
          </a:xfrm>
        </p:grpSpPr>
        <p:sp>
          <p:nvSpPr>
            <p:cNvPr id="375" name="Google Shape;375;p40"/>
            <p:cNvSpPr/>
            <p:nvPr/>
          </p:nvSpPr>
          <p:spPr>
            <a:xfrm>
              <a:off x="8120806" y="2650831"/>
              <a:ext cx="623981" cy="1037110"/>
            </a:xfrm>
            <a:custGeom>
              <a:avLst/>
              <a:gdLst/>
              <a:ahLst/>
              <a:cxnLst/>
              <a:rect l="l" t="t" r="r" b="b"/>
              <a:pathLst>
                <a:path w="750" h="1237" extrusionOk="0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7F8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8193151" y="2944496"/>
              <a:ext cx="44264" cy="75201"/>
            </a:xfrm>
            <a:custGeom>
              <a:avLst/>
              <a:gdLst/>
              <a:ahLst/>
              <a:cxnLst/>
              <a:rect l="l" t="t" r="r" b="b"/>
              <a:pathLst>
                <a:path w="53" h="90" extrusionOk="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8215045" y="3044923"/>
              <a:ext cx="160397" cy="257493"/>
            </a:xfrm>
            <a:custGeom>
              <a:avLst/>
              <a:gdLst/>
              <a:ahLst/>
              <a:cxnLst/>
              <a:rect l="l" t="t" r="r" b="b"/>
              <a:pathLst>
                <a:path w="193" h="307" extrusionOk="0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8585816" y="3030644"/>
              <a:ext cx="71870" cy="89004"/>
            </a:xfrm>
            <a:custGeom>
              <a:avLst/>
              <a:gdLst/>
              <a:ahLst/>
              <a:cxnLst/>
              <a:rect l="l" t="t" r="r" b="b"/>
              <a:pathLst>
                <a:path w="86" h="106" extrusionOk="0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8413044" y="2724603"/>
              <a:ext cx="259397" cy="282719"/>
            </a:xfrm>
            <a:custGeom>
              <a:avLst/>
              <a:gdLst/>
              <a:ahLst/>
              <a:cxnLst/>
              <a:rect l="l" t="t" r="r" b="b"/>
              <a:pathLst>
                <a:path w="312" h="337" extrusionOk="0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8413044" y="2464731"/>
              <a:ext cx="39980" cy="152306"/>
            </a:xfrm>
            <a:custGeom>
              <a:avLst/>
              <a:gdLst/>
              <a:ahLst/>
              <a:cxnLst/>
              <a:rect l="l" t="t" r="r" b="b"/>
              <a:pathLst>
                <a:path w="48" h="182" extrusionOk="0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8169830" y="2526606"/>
              <a:ext cx="101379" cy="140883"/>
            </a:xfrm>
            <a:custGeom>
              <a:avLst/>
              <a:gdLst/>
              <a:ahLst/>
              <a:cxnLst/>
              <a:rect l="l" t="t" r="r" b="b"/>
              <a:pathLst>
                <a:path w="122" h="168" extrusionOk="0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8730507" y="3132975"/>
              <a:ext cx="142311" cy="99951"/>
            </a:xfrm>
            <a:custGeom>
              <a:avLst/>
              <a:gdLst/>
              <a:ahLst/>
              <a:cxnLst/>
              <a:rect l="l" t="t" r="r" b="b"/>
              <a:pathLst>
                <a:path w="171" h="119" extrusionOk="0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7993726" y="2704613"/>
              <a:ext cx="142311" cy="98999"/>
            </a:xfrm>
            <a:custGeom>
              <a:avLst/>
              <a:gdLst/>
              <a:ahLst/>
              <a:cxnLst/>
              <a:rect l="l" t="t" r="r" b="b"/>
              <a:pathLst>
                <a:path w="171" h="118" extrusionOk="0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8782387" y="2949255"/>
              <a:ext cx="152306" cy="40457"/>
            </a:xfrm>
            <a:custGeom>
              <a:avLst/>
              <a:gdLst/>
              <a:ahLst/>
              <a:cxnLst/>
              <a:rect l="l" t="t" r="r" b="b"/>
              <a:pathLst>
                <a:path w="183" h="48" extrusionOk="0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7931851" y="2949255"/>
              <a:ext cx="151355" cy="40457"/>
            </a:xfrm>
            <a:custGeom>
              <a:avLst/>
              <a:gdLst/>
              <a:ahLst/>
              <a:cxnLst/>
              <a:rect l="l" t="t" r="r" b="b"/>
              <a:pathLst>
                <a:path w="182" h="48" extrusionOk="0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8730507" y="2704613"/>
              <a:ext cx="142311" cy="98999"/>
            </a:xfrm>
            <a:custGeom>
              <a:avLst/>
              <a:gdLst/>
              <a:ahLst/>
              <a:cxnLst/>
              <a:rect l="l" t="t" r="r" b="b"/>
              <a:pathLst>
                <a:path w="171" h="118" extrusionOk="0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7993726" y="3132975"/>
              <a:ext cx="142311" cy="99951"/>
            </a:xfrm>
            <a:custGeom>
              <a:avLst/>
              <a:gdLst/>
              <a:ahLst/>
              <a:cxnLst/>
              <a:rect l="l" t="t" r="r" b="b"/>
              <a:pathLst>
                <a:path w="171" h="119" extrusionOk="0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8595336" y="2526606"/>
              <a:ext cx="101379" cy="140883"/>
            </a:xfrm>
            <a:custGeom>
              <a:avLst/>
              <a:gdLst/>
              <a:ahLst/>
              <a:cxnLst/>
              <a:rect l="l" t="t" r="r" b="b"/>
              <a:pathLst>
                <a:path w="122" h="168" extrusionOk="0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40"/>
          <p:cNvGrpSpPr/>
          <p:nvPr/>
        </p:nvGrpSpPr>
        <p:grpSpPr>
          <a:xfrm>
            <a:off x="2785515" y="3111111"/>
            <a:ext cx="658453" cy="658294"/>
            <a:chOff x="2700338" y="8651875"/>
            <a:chExt cx="6545262" cy="6543675"/>
          </a:xfrm>
        </p:grpSpPr>
        <p:sp>
          <p:nvSpPr>
            <p:cNvPr id="390" name="Google Shape;390;p40"/>
            <p:cNvSpPr/>
            <p:nvPr/>
          </p:nvSpPr>
          <p:spPr>
            <a:xfrm>
              <a:off x="2700338" y="10820400"/>
              <a:ext cx="4376736" cy="4375150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509" y="1366"/>
                  </a:moveTo>
                  <a:cubicBezTo>
                    <a:pt x="498" y="1366"/>
                    <a:pt x="487" y="1364"/>
                    <a:pt x="477" y="1360"/>
                  </a:cubicBezTo>
                  <a:cubicBezTo>
                    <a:pt x="363" y="1312"/>
                    <a:pt x="363" y="1312"/>
                    <a:pt x="363" y="1312"/>
                  </a:cubicBezTo>
                  <a:cubicBezTo>
                    <a:pt x="324" y="1296"/>
                    <a:pt x="302" y="1253"/>
                    <a:pt x="312" y="1212"/>
                  </a:cubicBezTo>
                  <a:cubicBezTo>
                    <a:pt x="319" y="1188"/>
                    <a:pt x="325" y="1163"/>
                    <a:pt x="332" y="1139"/>
                  </a:cubicBezTo>
                  <a:cubicBezTo>
                    <a:pt x="297" y="1111"/>
                    <a:pt x="265" y="1079"/>
                    <a:pt x="237" y="1044"/>
                  </a:cubicBezTo>
                  <a:cubicBezTo>
                    <a:pt x="213" y="1051"/>
                    <a:pt x="188" y="1057"/>
                    <a:pt x="164" y="1064"/>
                  </a:cubicBezTo>
                  <a:cubicBezTo>
                    <a:pt x="123" y="1074"/>
                    <a:pt x="80" y="1052"/>
                    <a:pt x="64" y="1013"/>
                  </a:cubicBezTo>
                  <a:cubicBezTo>
                    <a:pt x="16" y="899"/>
                    <a:pt x="16" y="899"/>
                    <a:pt x="16" y="899"/>
                  </a:cubicBezTo>
                  <a:cubicBezTo>
                    <a:pt x="0" y="860"/>
                    <a:pt x="15" y="815"/>
                    <a:pt x="51" y="793"/>
                  </a:cubicBezTo>
                  <a:cubicBezTo>
                    <a:pt x="73" y="780"/>
                    <a:pt x="95" y="767"/>
                    <a:pt x="117" y="754"/>
                  </a:cubicBezTo>
                  <a:cubicBezTo>
                    <a:pt x="112" y="710"/>
                    <a:pt x="112" y="665"/>
                    <a:pt x="117" y="621"/>
                  </a:cubicBezTo>
                  <a:cubicBezTo>
                    <a:pt x="95" y="608"/>
                    <a:pt x="73" y="595"/>
                    <a:pt x="51" y="582"/>
                  </a:cubicBezTo>
                  <a:cubicBezTo>
                    <a:pt x="15" y="561"/>
                    <a:pt x="0" y="515"/>
                    <a:pt x="16" y="476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80" y="323"/>
                    <a:pt x="123" y="301"/>
                    <a:pt x="164" y="312"/>
                  </a:cubicBezTo>
                  <a:cubicBezTo>
                    <a:pt x="188" y="318"/>
                    <a:pt x="213" y="324"/>
                    <a:pt x="237" y="331"/>
                  </a:cubicBezTo>
                  <a:cubicBezTo>
                    <a:pt x="265" y="296"/>
                    <a:pt x="297" y="264"/>
                    <a:pt x="332" y="237"/>
                  </a:cubicBezTo>
                  <a:cubicBezTo>
                    <a:pt x="325" y="212"/>
                    <a:pt x="319" y="187"/>
                    <a:pt x="312" y="163"/>
                  </a:cubicBezTo>
                  <a:cubicBezTo>
                    <a:pt x="302" y="122"/>
                    <a:pt x="324" y="79"/>
                    <a:pt x="363" y="63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516" y="0"/>
                    <a:pt x="561" y="15"/>
                    <a:pt x="583" y="51"/>
                  </a:cubicBezTo>
                  <a:cubicBezTo>
                    <a:pt x="596" y="72"/>
                    <a:pt x="609" y="94"/>
                    <a:pt x="622" y="116"/>
                  </a:cubicBezTo>
                  <a:cubicBezTo>
                    <a:pt x="666" y="111"/>
                    <a:pt x="711" y="111"/>
                    <a:pt x="755" y="116"/>
                  </a:cubicBezTo>
                  <a:cubicBezTo>
                    <a:pt x="768" y="94"/>
                    <a:pt x="781" y="72"/>
                    <a:pt x="794" y="51"/>
                  </a:cubicBezTo>
                  <a:cubicBezTo>
                    <a:pt x="815" y="15"/>
                    <a:pt x="861" y="0"/>
                    <a:pt x="900" y="16"/>
                  </a:cubicBezTo>
                  <a:cubicBezTo>
                    <a:pt x="1014" y="63"/>
                    <a:pt x="1014" y="63"/>
                    <a:pt x="1014" y="63"/>
                  </a:cubicBezTo>
                  <a:cubicBezTo>
                    <a:pt x="1053" y="79"/>
                    <a:pt x="1075" y="122"/>
                    <a:pt x="1064" y="163"/>
                  </a:cubicBezTo>
                  <a:cubicBezTo>
                    <a:pt x="1058" y="187"/>
                    <a:pt x="1052" y="212"/>
                    <a:pt x="1045" y="237"/>
                  </a:cubicBezTo>
                  <a:cubicBezTo>
                    <a:pt x="1080" y="264"/>
                    <a:pt x="1112" y="296"/>
                    <a:pt x="1139" y="331"/>
                  </a:cubicBezTo>
                  <a:cubicBezTo>
                    <a:pt x="1164" y="324"/>
                    <a:pt x="1189" y="318"/>
                    <a:pt x="1213" y="312"/>
                  </a:cubicBezTo>
                  <a:cubicBezTo>
                    <a:pt x="1254" y="301"/>
                    <a:pt x="1297" y="323"/>
                    <a:pt x="1313" y="362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76" y="515"/>
                    <a:pt x="1361" y="561"/>
                    <a:pt x="1325" y="582"/>
                  </a:cubicBezTo>
                  <a:cubicBezTo>
                    <a:pt x="1304" y="595"/>
                    <a:pt x="1282" y="608"/>
                    <a:pt x="1260" y="621"/>
                  </a:cubicBezTo>
                  <a:cubicBezTo>
                    <a:pt x="1265" y="665"/>
                    <a:pt x="1265" y="710"/>
                    <a:pt x="1260" y="754"/>
                  </a:cubicBezTo>
                  <a:cubicBezTo>
                    <a:pt x="1282" y="767"/>
                    <a:pt x="1304" y="780"/>
                    <a:pt x="1325" y="793"/>
                  </a:cubicBezTo>
                  <a:cubicBezTo>
                    <a:pt x="1361" y="815"/>
                    <a:pt x="1376" y="860"/>
                    <a:pt x="1360" y="899"/>
                  </a:cubicBezTo>
                  <a:cubicBezTo>
                    <a:pt x="1313" y="1013"/>
                    <a:pt x="1313" y="1013"/>
                    <a:pt x="1313" y="1013"/>
                  </a:cubicBezTo>
                  <a:cubicBezTo>
                    <a:pt x="1297" y="1052"/>
                    <a:pt x="1254" y="1074"/>
                    <a:pt x="1213" y="1064"/>
                  </a:cubicBezTo>
                  <a:cubicBezTo>
                    <a:pt x="1189" y="1057"/>
                    <a:pt x="1164" y="1051"/>
                    <a:pt x="1139" y="1044"/>
                  </a:cubicBezTo>
                  <a:cubicBezTo>
                    <a:pt x="1112" y="1079"/>
                    <a:pt x="1080" y="1111"/>
                    <a:pt x="1045" y="1139"/>
                  </a:cubicBezTo>
                  <a:cubicBezTo>
                    <a:pt x="1052" y="1164"/>
                    <a:pt x="1058" y="1188"/>
                    <a:pt x="1064" y="1212"/>
                  </a:cubicBezTo>
                  <a:cubicBezTo>
                    <a:pt x="1075" y="1253"/>
                    <a:pt x="1053" y="1296"/>
                    <a:pt x="1014" y="1312"/>
                  </a:cubicBezTo>
                  <a:cubicBezTo>
                    <a:pt x="900" y="1360"/>
                    <a:pt x="900" y="1360"/>
                    <a:pt x="900" y="1360"/>
                  </a:cubicBezTo>
                  <a:cubicBezTo>
                    <a:pt x="861" y="1376"/>
                    <a:pt x="815" y="1361"/>
                    <a:pt x="794" y="1325"/>
                  </a:cubicBezTo>
                  <a:cubicBezTo>
                    <a:pt x="781" y="1303"/>
                    <a:pt x="768" y="1281"/>
                    <a:pt x="755" y="1259"/>
                  </a:cubicBezTo>
                  <a:cubicBezTo>
                    <a:pt x="711" y="1264"/>
                    <a:pt x="666" y="1264"/>
                    <a:pt x="622" y="1259"/>
                  </a:cubicBezTo>
                  <a:cubicBezTo>
                    <a:pt x="609" y="1281"/>
                    <a:pt x="596" y="1303"/>
                    <a:pt x="583" y="1325"/>
                  </a:cubicBezTo>
                  <a:cubicBezTo>
                    <a:pt x="567" y="1351"/>
                    <a:pt x="539" y="1366"/>
                    <a:pt x="509" y="1366"/>
                  </a:cubicBezTo>
                  <a:close/>
                  <a:moveTo>
                    <a:pt x="403" y="1230"/>
                  </a:moveTo>
                  <a:cubicBezTo>
                    <a:pt x="507" y="1273"/>
                    <a:pt x="507" y="1273"/>
                    <a:pt x="507" y="1273"/>
                  </a:cubicBezTo>
                  <a:cubicBezTo>
                    <a:pt x="519" y="1252"/>
                    <a:pt x="532" y="1231"/>
                    <a:pt x="544" y="1210"/>
                  </a:cubicBezTo>
                  <a:cubicBezTo>
                    <a:pt x="562" y="1180"/>
                    <a:pt x="595" y="1163"/>
                    <a:pt x="629" y="1167"/>
                  </a:cubicBezTo>
                  <a:cubicBezTo>
                    <a:pt x="669" y="1172"/>
                    <a:pt x="708" y="1172"/>
                    <a:pt x="748" y="1167"/>
                  </a:cubicBezTo>
                  <a:cubicBezTo>
                    <a:pt x="782" y="1163"/>
                    <a:pt x="815" y="1180"/>
                    <a:pt x="833" y="1210"/>
                  </a:cubicBezTo>
                  <a:cubicBezTo>
                    <a:pt x="845" y="1231"/>
                    <a:pt x="857" y="1252"/>
                    <a:pt x="870" y="1273"/>
                  </a:cubicBezTo>
                  <a:cubicBezTo>
                    <a:pt x="974" y="1230"/>
                    <a:pt x="974" y="1230"/>
                    <a:pt x="974" y="1230"/>
                  </a:cubicBezTo>
                  <a:cubicBezTo>
                    <a:pt x="968" y="1206"/>
                    <a:pt x="962" y="1183"/>
                    <a:pt x="956" y="1159"/>
                  </a:cubicBezTo>
                  <a:cubicBezTo>
                    <a:pt x="947" y="1125"/>
                    <a:pt x="958" y="1090"/>
                    <a:pt x="986" y="1069"/>
                  </a:cubicBezTo>
                  <a:cubicBezTo>
                    <a:pt x="1017" y="1044"/>
                    <a:pt x="1045" y="1016"/>
                    <a:pt x="1070" y="985"/>
                  </a:cubicBezTo>
                  <a:cubicBezTo>
                    <a:pt x="1091" y="958"/>
                    <a:pt x="1126" y="946"/>
                    <a:pt x="1160" y="955"/>
                  </a:cubicBezTo>
                  <a:cubicBezTo>
                    <a:pt x="1183" y="961"/>
                    <a:pt x="1207" y="967"/>
                    <a:pt x="1230" y="973"/>
                  </a:cubicBezTo>
                  <a:cubicBezTo>
                    <a:pt x="1274" y="869"/>
                    <a:pt x="1274" y="869"/>
                    <a:pt x="1274" y="869"/>
                  </a:cubicBezTo>
                  <a:cubicBezTo>
                    <a:pt x="1253" y="856"/>
                    <a:pt x="1232" y="844"/>
                    <a:pt x="1211" y="832"/>
                  </a:cubicBezTo>
                  <a:cubicBezTo>
                    <a:pt x="1181" y="814"/>
                    <a:pt x="1164" y="781"/>
                    <a:pt x="1168" y="747"/>
                  </a:cubicBezTo>
                  <a:cubicBezTo>
                    <a:pt x="1173" y="707"/>
                    <a:pt x="1173" y="668"/>
                    <a:pt x="1168" y="628"/>
                  </a:cubicBezTo>
                  <a:cubicBezTo>
                    <a:pt x="1164" y="594"/>
                    <a:pt x="1181" y="561"/>
                    <a:pt x="1211" y="543"/>
                  </a:cubicBezTo>
                  <a:cubicBezTo>
                    <a:pt x="1232" y="531"/>
                    <a:pt x="1253" y="519"/>
                    <a:pt x="1274" y="506"/>
                  </a:cubicBezTo>
                  <a:cubicBezTo>
                    <a:pt x="1230" y="402"/>
                    <a:pt x="1230" y="402"/>
                    <a:pt x="1230" y="402"/>
                  </a:cubicBezTo>
                  <a:cubicBezTo>
                    <a:pt x="1207" y="408"/>
                    <a:pt x="1183" y="414"/>
                    <a:pt x="1160" y="420"/>
                  </a:cubicBezTo>
                  <a:cubicBezTo>
                    <a:pt x="1126" y="429"/>
                    <a:pt x="1091" y="418"/>
                    <a:pt x="1070" y="390"/>
                  </a:cubicBezTo>
                  <a:cubicBezTo>
                    <a:pt x="1045" y="359"/>
                    <a:pt x="1017" y="331"/>
                    <a:pt x="986" y="306"/>
                  </a:cubicBezTo>
                  <a:cubicBezTo>
                    <a:pt x="958" y="285"/>
                    <a:pt x="947" y="250"/>
                    <a:pt x="956" y="216"/>
                  </a:cubicBezTo>
                  <a:cubicBezTo>
                    <a:pt x="962" y="193"/>
                    <a:pt x="968" y="169"/>
                    <a:pt x="974" y="146"/>
                  </a:cubicBezTo>
                  <a:cubicBezTo>
                    <a:pt x="870" y="102"/>
                    <a:pt x="870" y="102"/>
                    <a:pt x="870" y="102"/>
                  </a:cubicBezTo>
                  <a:cubicBezTo>
                    <a:pt x="857" y="123"/>
                    <a:pt x="845" y="144"/>
                    <a:pt x="833" y="165"/>
                  </a:cubicBezTo>
                  <a:cubicBezTo>
                    <a:pt x="815" y="195"/>
                    <a:pt x="782" y="212"/>
                    <a:pt x="748" y="208"/>
                  </a:cubicBezTo>
                  <a:cubicBezTo>
                    <a:pt x="708" y="203"/>
                    <a:pt x="668" y="203"/>
                    <a:pt x="629" y="208"/>
                  </a:cubicBezTo>
                  <a:cubicBezTo>
                    <a:pt x="595" y="212"/>
                    <a:pt x="561" y="195"/>
                    <a:pt x="544" y="165"/>
                  </a:cubicBezTo>
                  <a:cubicBezTo>
                    <a:pt x="532" y="144"/>
                    <a:pt x="519" y="123"/>
                    <a:pt x="507" y="102"/>
                  </a:cubicBezTo>
                  <a:cubicBezTo>
                    <a:pt x="403" y="146"/>
                    <a:pt x="403" y="146"/>
                    <a:pt x="403" y="146"/>
                  </a:cubicBezTo>
                  <a:cubicBezTo>
                    <a:pt x="409" y="169"/>
                    <a:pt x="415" y="193"/>
                    <a:pt x="421" y="216"/>
                  </a:cubicBezTo>
                  <a:cubicBezTo>
                    <a:pt x="430" y="250"/>
                    <a:pt x="418" y="285"/>
                    <a:pt x="391" y="306"/>
                  </a:cubicBezTo>
                  <a:cubicBezTo>
                    <a:pt x="360" y="331"/>
                    <a:pt x="332" y="359"/>
                    <a:pt x="307" y="390"/>
                  </a:cubicBezTo>
                  <a:cubicBezTo>
                    <a:pt x="286" y="418"/>
                    <a:pt x="251" y="429"/>
                    <a:pt x="217" y="420"/>
                  </a:cubicBezTo>
                  <a:cubicBezTo>
                    <a:pt x="193" y="414"/>
                    <a:pt x="170" y="408"/>
                    <a:pt x="146" y="402"/>
                  </a:cubicBezTo>
                  <a:cubicBezTo>
                    <a:pt x="103" y="506"/>
                    <a:pt x="103" y="506"/>
                    <a:pt x="103" y="506"/>
                  </a:cubicBezTo>
                  <a:cubicBezTo>
                    <a:pt x="124" y="519"/>
                    <a:pt x="145" y="531"/>
                    <a:pt x="166" y="543"/>
                  </a:cubicBezTo>
                  <a:cubicBezTo>
                    <a:pt x="196" y="561"/>
                    <a:pt x="213" y="594"/>
                    <a:pt x="209" y="628"/>
                  </a:cubicBezTo>
                  <a:cubicBezTo>
                    <a:pt x="204" y="668"/>
                    <a:pt x="204" y="708"/>
                    <a:pt x="209" y="747"/>
                  </a:cubicBezTo>
                  <a:cubicBezTo>
                    <a:pt x="213" y="781"/>
                    <a:pt x="196" y="815"/>
                    <a:pt x="166" y="832"/>
                  </a:cubicBezTo>
                  <a:cubicBezTo>
                    <a:pt x="145" y="844"/>
                    <a:pt x="124" y="856"/>
                    <a:pt x="103" y="869"/>
                  </a:cubicBezTo>
                  <a:cubicBezTo>
                    <a:pt x="146" y="973"/>
                    <a:pt x="146" y="973"/>
                    <a:pt x="146" y="973"/>
                  </a:cubicBezTo>
                  <a:cubicBezTo>
                    <a:pt x="170" y="968"/>
                    <a:pt x="193" y="961"/>
                    <a:pt x="217" y="955"/>
                  </a:cubicBezTo>
                  <a:cubicBezTo>
                    <a:pt x="251" y="946"/>
                    <a:pt x="286" y="958"/>
                    <a:pt x="307" y="985"/>
                  </a:cubicBezTo>
                  <a:cubicBezTo>
                    <a:pt x="332" y="1016"/>
                    <a:pt x="360" y="1044"/>
                    <a:pt x="391" y="1069"/>
                  </a:cubicBezTo>
                  <a:cubicBezTo>
                    <a:pt x="418" y="1090"/>
                    <a:pt x="430" y="1125"/>
                    <a:pt x="421" y="1159"/>
                  </a:cubicBezTo>
                  <a:cubicBezTo>
                    <a:pt x="415" y="1183"/>
                    <a:pt x="409" y="1206"/>
                    <a:pt x="403" y="1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3762375" y="11879263"/>
              <a:ext cx="2255838" cy="2120900"/>
            </a:xfrm>
            <a:custGeom>
              <a:avLst/>
              <a:gdLst/>
              <a:ahLst/>
              <a:cxnLst/>
              <a:rect l="l" t="t" r="r" b="b"/>
              <a:pathLst>
                <a:path w="709" h="667" extrusionOk="0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5934075" y="8651875"/>
              <a:ext cx="3311525" cy="3309938"/>
            </a:xfrm>
            <a:custGeom>
              <a:avLst/>
              <a:gdLst/>
              <a:ahLst/>
              <a:cxnLst/>
              <a:rect l="l" t="t" r="r" b="b"/>
              <a:pathLst>
                <a:path w="1041" h="1041" extrusionOk="0">
                  <a:moveTo>
                    <a:pt x="565" y="1041"/>
                  </a:moveTo>
                  <a:cubicBezTo>
                    <a:pt x="476" y="1041"/>
                    <a:pt x="476" y="1041"/>
                    <a:pt x="476" y="1041"/>
                  </a:cubicBezTo>
                  <a:cubicBezTo>
                    <a:pt x="440" y="1041"/>
                    <a:pt x="409" y="1014"/>
                    <a:pt x="404" y="979"/>
                  </a:cubicBezTo>
                  <a:cubicBezTo>
                    <a:pt x="402" y="963"/>
                    <a:pt x="399" y="947"/>
                    <a:pt x="397" y="930"/>
                  </a:cubicBezTo>
                  <a:cubicBezTo>
                    <a:pt x="370" y="922"/>
                    <a:pt x="343" y="911"/>
                    <a:pt x="318" y="898"/>
                  </a:cubicBezTo>
                  <a:cubicBezTo>
                    <a:pt x="305" y="907"/>
                    <a:pt x="292" y="917"/>
                    <a:pt x="279" y="927"/>
                  </a:cubicBezTo>
                  <a:cubicBezTo>
                    <a:pt x="250" y="948"/>
                    <a:pt x="210" y="945"/>
                    <a:pt x="184" y="920"/>
                  </a:cubicBezTo>
                  <a:cubicBezTo>
                    <a:pt x="121" y="857"/>
                    <a:pt x="121" y="857"/>
                    <a:pt x="121" y="857"/>
                  </a:cubicBezTo>
                  <a:cubicBezTo>
                    <a:pt x="96" y="831"/>
                    <a:pt x="93" y="791"/>
                    <a:pt x="114" y="762"/>
                  </a:cubicBezTo>
                  <a:cubicBezTo>
                    <a:pt x="124" y="749"/>
                    <a:pt x="133" y="736"/>
                    <a:pt x="143" y="723"/>
                  </a:cubicBezTo>
                  <a:cubicBezTo>
                    <a:pt x="130" y="698"/>
                    <a:pt x="119" y="671"/>
                    <a:pt x="111" y="644"/>
                  </a:cubicBezTo>
                  <a:cubicBezTo>
                    <a:pt x="94" y="642"/>
                    <a:pt x="78" y="639"/>
                    <a:pt x="62" y="637"/>
                  </a:cubicBezTo>
                  <a:cubicBezTo>
                    <a:pt x="27" y="632"/>
                    <a:pt x="0" y="601"/>
                    <a:pt x="0" y="56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40"/>
                    <a:pt x="27" y="409"/>
                    <a:pt x="62" y="404"/>
                  </a:cubicBezTo>
                  <a:cubicBezTo>
                    <a:pt x="78" y="401"/>
                    <a:pt x="94" y="399"/>
                    <a:pt x="111" y="397"/>
                  </a:cubicBezTo>
                  <a:cubicBezTo>
                    <a:pt x="119" y="369"/>
                    <a:pt x="130" y="343"/>
                    <a:pt x="143" y="318"/>
                  </a:cubicBezTo>
                  <a:cubicBezTo>
                    <a:pt x="133" y="305"/>
                    <a:pt x="124" y="291"/>
                    <a:pt x="114" y="279"/>
                  </a:cubicBezTo>
                  <a:cubicBezTo>
                    <a:pt x="93" y="250"/>
                    <a:pt x="96" y="209"/>
                    <a:pt x="121" y="184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210" y="96"/>
                    <a:pt x="250" y="92"/>
                    <a:pt x="279" y="114"/>
                  </a:cubicBezTo>
                  <a:cubicBezTo>
                    <a:pt x="292" y="123"/>
                    <a:pt x="305" y="133"/>
                    <a:pt x="318" y="143"/>
                  </a:cubicBezTo>
                  <a:cubicBezTo>
                    <a:pt x="343" y="129"/>
                    <a:pt x="370" y="118"/>
                    <a:pt x="397" y="110"/>
                  </a:cubicBezTo>
                  <a:cubicBezTo>
                    <a:pt x="399" y="94"/>
                    <a:pt x="402" y="78"/>
                    <a:pt x="404" y="62"/>
                  </a:cubicBezTo>
                  <a:cubicBezTo>
                    <a:pt x="409" y="27"/>
                    <a:pt x="440" y="0"/>
                    <a:pt x="476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601" y="0"/>
                    <a:pt x="632" y="27"/>
                    <a:pt x="637" y="62"/>
                  </a:cubicBezTo>
                  <a:cubicBezTo>
                    <a:pt x="640" y="78"/>
                    <a:pt x="642" y="94"/>
                    <a:pt x="644" y="110"/>
                  </a:cubicBezTo>
                  <a:cubicBezTo>
                    <a:pt x="672" y="118"/>
                    <a:pt x="698" y="129"/>
                    <a:pt x="723" y="143"/>
                  </a:cubicBezTo>
                  <a:cubicBezTo>
                    <a:pt x="736" y="133"/>
                    <a:pt x="750" y="123"/>
                    <a:pt x="762" y="114"/>
                  </a:cubicBezTo>
                  <a:cubicBezTo>
                    <a:pt x="791" y="92"/>
                    <a:pt x="832" y="96"/>
                    <a:pt x="857" y="121"/>
                  </a:cubicBezTo>
                  <a:cubicBezTo>
                    <a:pt x="920" y="184"/>
                    <a:pt x="920" y="184"/>
                    <a:pt x="920" y="184"/>
                  </a:cubicBezTo>
                  <a:cubicBezTo>
                    <a:pt x="945" y="209"/>
                    <a:pt x="949" y="250"/>
                    <a:pt x="927" y="278"/>
                  </a:cubicBezTo>
                  <a:cubicBezTo>
                    <a:pt x="918" y="291"/>
                    <a:pt x="908" y="305"/>
                    <a:pt x="898" y="318"/>
                  </a:cubicBezTo>
                  <a:cubicBezTo>
                    <a:pt x="912" y="343"/>
                    <a:pt x="923" y="369"/>
                    <a:pt x="931" y="397"/>
                  </a:cubicBezTo>
                  <a:cubicBezTo>
                    <a:pt x="947" y="399"/>
                    <a:pt x="963" y="401"/>
                    <a:pt x="979" y="404"/>
                  </a:cubicBezTo>
                  <a:cubicBezTo>
                    <a:pt x="1014" y="409"/>
                    <a:pt x="1041" y="440"/>
                    <a:pt x="1041" y="476"/>
                  </a:cubicBezTo>
                  <a:cubicBezTo>
                    <a:pt x="1041" y="565"/>
                    <a:pt x="1041" y="565"/>
                    <a:pt x="1041" y="565"/>
                  </a:cubicBezTo>
                  <a:cubicBezTo>
                    <a:pt x="1041" y="601"/>
                    <a:pt x="1014" y="632"/>
                    <a:pt x="979" y="637"/>
                  </a:cubicBezTo>
                  <a:cubicBezTo>
                    <a:pt x="963" y="639"/>
                    <a:pt x="947" y="642"/>
                    <a:pt x="931" y="644"/>
                  </a:cubicBezTo>
                  <a:cubicBezTo>
                    <a:pt x="923" y="671"/>
                    <a:pt x="911" y="698"/>
                    <a:pt x="898" y="723"/>
                  </a:cubicBezTo>
                  <a:cubicBezTo>
                    <a:pt x="908" y="736"/>
                    <a:pt x="918" y="749"/>
                    <a:pt x="927" y="762"/>
                  </a:cubicBezTo>
                  <a:cubicBezTo>
                    <a:pt x="949" y="791"/>
                    <a:pt x="945" y="831"/>
                    <a:pt x="920" y="857"/>
                  </a:cubicBezTo>
                  <a:cubicBezTo>
                    <a:pt x="857" y="920"/>
                    <a:pt x="857" y="920"/>
                    <a:pt x="857" y="920"/>
                  </a:cubicBezTo>
                  <a:cubicBezTo>
                    <a:pt x="832" y="945"/>
                    <a:pt x="791" y="948"/>
                    <a:pt x="762" y="927"/>
                  </a:cubicBezTo>
                  <a:cubicBezTo>
                    <a:pt x="750" y="917"/>
                    <a:pt x="736" y="907"/>
                    <a:pt x="723" y="898"/>
                  </a:cubicBezTo>
                  <a:cubicBezTo>
                    <a:pt x="698" y="911"/>
                    <a:pt x="672" y="922"/>
                    <a:pt x="644" y="930"/>
                  </a:cubicBezTo>
                  <a:cubicBezTo>
                    <a:pt x="642" y="947"/>
                    <a:pt x="640" y="963"/>
                    <a:pt x="637" y="979"/>
                  </a:cubicBezTo>
                  <a:cubicBezTo>
                    <a:pt x="632" y="1014"/>
                    <a:pt x="601" y="1041"/>
                    <a:pt x="565" y="1041"/>
                  </a:cubicBezTo>
                  <a:close/>
                  <a:moveTo>
                    <a:pt x="488" y="954"/>
                  </a:moveTo>
                  <a:cubicBezTo>
                    <a:pt x="553" y="954"/>
                    <a:pt x="553" y="954"/>
                    <a:pt x="553" y="954"/>
                  </a:cubicBezTo>
                  <a:cubicBezTo>
                    <a:pt x="555" y="939"/>
                    <a:pt x="557" y="924"/>
                    <a:pt x="559" y="910"/>
                  </a:cubicBezTo>
                  <a:cubicBezTo>
                    <a:pt x="563" y="881"/>
                    <a:pt x="583" y="857"/>
                    <a:pt x="612" y="849"/>
                  </a:cubicBezTo>
                  <a:cubicBezTo>
                    <a:pt x="639" y="842"/>
                    <a:pt x="665" y="831"/>
                    <a:pt x="689" y="817"/>
                  </a:cubicBezTo>
                  <a:cubicBezTo>
                    <a:pt x="714" y="803"/>
                    <a:pt x="746" y="805"/>
                    <a:pt x="769" y="823"/>
                  </a:cubicBezTo>
                  <a:cubicBezTo>
                    <a:pt x="781" y="832"/>
                    <a:pt x="793" y="841"/>
                    <a:pt x="804" y="849"/>
                  </a:cubicBezTo>
                  <a:cubicBezTo>
                    <a:pt x="850" y="804"/>
                    <a:pt x="850" y="804"/>
                    <a:pt x="850" y="804"/>
                  </a:cubicBezTo>
                  <a:cubicBezTo>
                    <a:pt x="841" y="792"/>
                    <a:pt x="832" y="780"/>
                    <a:pt x="823" y="769"/>
                  </a:cubicBezTo>
                  <a:cubicBezTo>
                    <a:pt x="805" y="745"/>
                    <a:pt x="803" y="714"/>
                    <a:pt x="817" y="688"/>
                  </a:cubicBezTo>
                  <a:cubicBezTo>
                    <a:pt x="831" y="664"/>
                    <a:pt x="842" y="638"/>
                    <a:pt x="850" y="611"/>
                  </a:cubicBezTo>
                  <a:cubicBezTo>
                    <a:pt x="857" y="583"/>
                    <a:pt x="881" y="562"/>
                    <a:pt x="910" y="559"/>
                  </a:cubicBezTo>
                  <a:cubicBezTo>
                    <a:pt x="925" y="557"/>
                    <a:pt x="940" y="555"/>
                    <a:pt x="954" y="553"/>
                  </a:cubicBezTo>
                  <a:cubicBezTo>
                    <a:pt x="954" y="488"/>
                    <a:pt x="954" y="488"/>
                    <a:pt x="954" y="488"/>
                  </a:cubicBezTo>
                  <a:cubicBezTo>
                    <a:pt x="940" y="486"/>
                    <a:pt x="925" y="484"/>
                    <a:pt x="910" y="482"/>
                  </a:cubicBezTo>
                  <a:cubicBezTo>
                    <a:pt x="881" y="478"/>
                    <a:pt x="857" y="458"/>
                    <a:pt x="850" y="429"/>
                  </a:cubicBezTo>
                  <a:cubicBezTo>
                    <a:pt x="842" y="402"/>
                    <a:pt x="831" y="376"/>
                    <a:pt x="817" y="352"/>
                  </a:cubicBezTo>
                  <a:cubicBezTo>
                    <a:pt x="803" y="327"/>
                    <a:pt x="805" y="295"/>
                    <a:pt x="823" y="272"/>
                  </a:cubicBezTo>
                  <a:cubicBezTo>
                    <a:pt x="832" y="260"/>
                    <a:pt x="841" y="248"/>
                    <a:pt x="850" y="237"/>
                  </a:cubicBezTo>
                  <a:cubicBezTo>
                    <a:pt x="804" y="191"/>
                    <a:pt x="804" y="191"/>
                    <a:pt x="804" y="191"/>
                  </a:cubicBezTo>
                  <a:cubicBezTo>
                    <a:pt x="793" y="200"/>
                    <a:pt x="781" y="209"/>
                    <a:pt x="769" y="218"/>
                  </a:cubicBezTo>
                  <a:cubicBezTo>
                    <a:pt x="746" y="236"/>
                    <a:pt x="714" y="238"/>
                    <a:pt x="689" y="224"/>
                  </a:cubicBezTo>
                  <a:cubicBezTo>
                    <a:pt x="665" y="210"/>
                    <a:pt x="639" y="199"/>
                    <a:pt x="612" y="191"/>
                  </a:cubicBezTo>
                  <a:cubicBezTo>
                    <a:pt x="583" y="184"/>
                    <a:pt x="563" y="160"/>
                    <a:pt x="559" y="131"/>
                  </a:cubicBezTo>
                  <a:cubicBezTo>
                    <a:pt x="557" y="116"/>
                    <a:pt x="555" y="101"/>
                    <a:pt x="553" y="87"/>
                  </a:cubicBezTo>
                  <a:cubicBezTo>
                    <a:pt x="488" y="87"/>
                    <a:pt x="488" y="87"/>
                    <a:pt x="488" y="87"/>
                  </a:cubicBezTo>
                  <a:cubicBezTo>
                    <a:pt x="486" y="101"/>
                    <a:pt x="484" y="116"/>
                    <a:pt x="482" y="131"/>
                  </a:cubicBezTo>
                  <a:cubicBezTo>
                    <a:pt x="479" y="160"/>
                    <a:pt x="458" y="184"/>
                    <a:pt x="430" y="191"/>
                  </a:cubicBezTo>
                  <a:cubicBezTo>
                    <a:pt x="403" y="199"/>
                    <a:pt x="377" y="210"/>
                    <a:pt x="353" y="224"/>
                  </a:cubicBezTo>
                  <a:cubicBezTo>
                    <a:pt x="327" y="238"/>
                    <a:pt x="296" y="236"/>
                    <a:pt x="272" y="218"/>
                  </a:cubicBezTo>
                  <a:cubicBezTo>
                    <a:pt x="261" y="209"/>
                    <a:pt x="249" y="200"/>
                    <a:pt x="237" y="191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200" y="248"/>
                    <a:pt x="209" y="260"/>
                    <a:pt x="218" y="272"/>
                  </a:cubicBezTo>
                  <a:cubicBezTo>
                    <a:pt x="236" y="295"/>
                    <a:pt x="238" y="327"/>
                    <a:pt x="224" y="352"/>
                  </a:cubicBezTo>
                  <a:cubicBezTo>
                    <a:pt x="210" y="376"/>
                    <a:pt x="199" y="402"/>
                    <a:pt x="192" y="429"/>
                  </a:cubicBezTo>
                  <a:cubicBezTo>
                    <a:pt x="184" y="458"/>
                    <a:pt x="160" y="478"/>
                    <a:pt x="131" y="482"/>
                  </a:cubicBezTo>
                  <a:cubicBezTo>
                    <a:pt x="117" y="484"/>
                    <a:pt x="102" y="486"/>
                    <a:pt x="87" y="488"/>
                  </a:cubicBezTo>
                  <a:cubicBezTo>
                    <a:pt x="87" y="553"/>
                    <a:pt x="87" y="553"/>
                    <a:pt x="87" y="553"/>
                  </a:cubicBezTo>
                  <a:cubicBezTo>
                    <a:pt x="102" y="555"/>
                    <a:pt x="117" y="557"/>
                    <a:pt x="131" y="559"/>
                  </a:cubicBezTo>
                  <a:cubicBezTo>
                    <a:pt x="160" y="562"/>
                    <a:pt x="184" y="583"/>
                    <a:pt x="192" y="611"/>
                  </a:cubicBezTo>
                  <a:cubicBezTo>
                    <a:pt x="199" y="638"/>
                    <a:pt x="210" y="664"/>
                    <a:pt x="224" y="688"/>
                  </a:cubicBezTo>
                  <a:cubicBezTo>
                    <a:pt x="238" y="714"/>
                    <a:pt x="236" y="745"/>
                    <a:pt x="218" y="769"/>
                  </a:cubicBezTo>
                  <a:cubicBezTo>
                    <a:pt x="209" y="780"/>
                    <a:pt x="200" y="792"/>
                    <a:pt x="192" y="804"/>
                  </a:cubicBezTo>
                  <a:cubicBezTo>
                    <a:pt x="237" y="849"/>
                    <a:pt x="237" y="849"/>
                    <a:pt x="237" y="849"/>
                  </a:cubicBezTo>
                  <a:cubicBezTo>
                    <a:pt x="249" y="841"/>
                    <a:pt x="261" y="832"/>
                    <a:pt x="272" y="823"/>
                  </a:cubicBezTo>
                  <a:cubicBezTo>
                    <a:pt x="296" y="805"/>
                    <a:pt x="327" y="803"/>
                    <a:pt x="353" y="817"/>
                  </a:cubicBezTo>
                  <a:cubicBezTo>
                    <a:pt x="377" y="831"/>
                    <a:pt x="403" y="842"/>
                    <a:pt x="430" y="849"/>
                  </a:cubicBezTo>
                  <a:cubicBezTo>
                    <a:pt x="458" y="857"/>
                    <a:pt x="479" y="881"/>
                    <a:pt x="482" y="910"/>
                  </a:cubicBezTo>
                  <a:cubicBezTo>
                    <a:pt x="484" y="924"/>
                    <a:pt x="486" y="939"/>
                    <a:pt x="488" y="9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7000875" y="9717088"/>
              <a:ext cx="1179512" cy="1179513"/>
            </a:xfrm>
            <a:custGeom>
              <a:avLst/>
              <a:gdLst/>
              <a:ahLst/>
              <a:cxnLst/>
              <a:rect l="l" t="t" r="r" b="b"/>
              <a:pathLst>
                <a:path w="371" h="371" extrusionOk="0">
                  <a:moveTo>
                    <a:pt x="186" y="371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0" y="83"/>
                    <a:pt x="83" y="0"/>
                    <a:pt x="186" y="0"/>
                  </a:cubicBezTo>
                  <a:cubicBezTo>
                    <a:pt x="288" y="0"/>
                    <a:pt x="371" y="83"/>
                    <a:pt x="371" y="185"/>
                  </a:cubicBezTo>
                  <a:cubicBezTo>
                    <a:pt x="371" y="288"/>
                    <a:pt x="288" y="371"/>
                    <a:pt x="186" y="371"/>
                  </a:cubicBezTo>
                  <a:close/>
                  <a:moveTo>
                    <a:pt x="186" y="82"/>
                  </a:moveTo>
                  <a:cubicBezTo>
                    <a:pt x="129" y="82"/>
                    <a:pt x="83" y="128"/>
                    <a:pt x="83" y="185"/>
                  </a:cubicBezTo>
                  <a:cubicBezTo>
                    <a:pt x="83" y="242"/>
                    <a:pt x="129" y="288"/>
                    <a:pt x="186" y="288"/>
                  </a:cubicBezTo>
                  <a:cubicBezTo>
                    <a:pt x="243" y="288"/>
                    <a:pt x="289" y="242"/>
                    <a:pt x="289" y="185"/>
                  </a:cubicBezTo>
                  <a:cubicBezTo>
                    <a:pt x="289" y="128"/>
                    <a:pt x="243" y="82"/>
                    <a:pt x="186" y="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40"/>
          <p:cNvGrpSpPr/>
          <p:nvPr/>
        </p:nvGrpSpPr>
        <p:grpSpPr>
          <a:xfrm>
            <a:off x="5667792" y="3020562"/>
            <a:ext cx="783681" cy="825194"/>
            <a:chOff x="5995988" y="2712903"/>
            <a:chExt cx="2457451" cy="2587625"/>
          </a:xfrm>
        </p:grpSpPr>
        <p:sp>
          <p:nvSpPr>
            <p:cNvPr id="395" name="Google Shape;395;p40"/>
            <p:cNvSpPr/>
            <p:nvPr/>
          </p:nvSpPr>
          <p:spPr>
            <a:xfrm>
              <a:off x="5995988" y="2712903"/>
              <a:ext cx="2457451" cy="2587625"/>
            </a:xfrm>
            <a:custGeom>
              <a:avLst/>
              <a:gdLst/>
              <a:ahLst/>
              <a:cxnLst/>
              <a:rect l="l" t="t" r="r" b="b"/>
              <a:pathLst>
                <a:path w="771" h="812" extrusionOk="0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6515101" y="3270116"/>
              <a:ext cx="1450975" cy="1435100"/>
            </a:xfrm>
            <a:custGeom>
              <a:avLst/>
              <a:gdLst/>
              <a:ahLst/>
              <a:cxnLst/>
              <a:rect l="l" t="t" r="r" b="b"/>
              <a:pathLst>
                <a:path w="455" h="450" extrusionOk="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7040563" y="2874828"/>
              <a:ext cx="1381125" cy="1384301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40"/>
          <p:cNvGrpSpPr/>
          <p:nvPr/>
        </p:nvGrpSpPr>
        <p:grpSpPr>
          <a:xfrm>
            <a:off x="7224147" y="3110776"/>
            <a:ext cx="654313" cy="584861"/>
            <a:chOff x="5418138" y="4568825"/>
            <a:chExt cx="568325" cy="508001"/>
          </a:xfrm>
        </p:grpSpPr>
        <p:sp>
          <p:nvSpPr>
            <p:cNvPr id="399" name="Google Shape;399;p40"/>
            <p:cNvSpPr/>
            <p:nvPr/>
          </p:nvSpPr>
          <p:spPr>
            <a:xfrm>
              <a:off x="5795963" y="4730750"/>
              <a:ext cx="128588" cy="346075"/>
            </a:xfrm>
            <a:custGeom>
              <a:avLst/>
              <a:gdLst/>
              <a:ahLst/>
              <a:cxnLst/>
              <a:rect l="l" t="t" r="r" b="b"/>
              <a:pathLst>
                <a:path w="40" h="107" extrusionOk="0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5418138" y="4568825"/>
              <a:ext cx="568325" cy="323850"/>
            </a:xfrm>
            <a:custGeom>
              <a:avLst/>
              <a:gdLst/>
              <a:ahLst/>
              <a:cxnLst/>
              <a:rect l="l" t="t" r="r" b="b"/>
              <a:pathLst>
                <a:path w="176" h="100" extrusionOk="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5449888" y="4856163"/>
              <a:ext cx="130175" cy="220663"/>
            </a:xfrm>
            <a:custGeom>
              <a:avLst/>
              <a:gdLst/>
              <a:ahLst/>
              <a:cxnLst/>
              <a:rect l="l" t="t" r="r" b="b"/>
              <a:pathLst>
                <a:path w="40" h="68" extrusionOk="0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5621338" y="4895850"/>
              <a:ext cx="128588" cy="180975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40"/>
          <p:cNvSpPr txBox="1"/>
          <p:nvPr/>
        </p:nvSpPr>
        <p:spPr>
          <a:xfrm>
            <a:off x="1006717" y="4151516"/>
            <a:ext cx="1209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None/>
            </a:pPr>
            <a:r>
              <a:rPr lang="it" sz="9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Identificare 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definire la rete delle “scuole sentinella”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0"/>
          <p:cNvSpPr txBox="1"/>
          <p:nvPr/>
        </p:nvSpPr>
        <p:spPr>
          <a:xfrm>
            <a:off x="2530717" y="4151516"/>
            <a:ext cx="1209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None/>
            </a:pP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Effettuazione di un </a:t>
            </a:r>
            <a:r>
              <a:rPr lang="it" sz="9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test di screening iniziale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tutti gli studenti in 7 delle 15 scuole identificate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0"/>
          <p:cNvSpPr txBox="1"/>
          <p:nvPr/>
        </p:nvSpPr>
        <p:spPr>
          <a:xfrm>
            <a:off x="3934075" y="4151528"/>
            <a:ext cx="1209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None/>
            </a:pP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Screening di 1 sezione di ognuna delle 15 “</a:t>
            </a:r>
            <a:r>
              <a:rPr lang="it" sz="9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scuole sentinella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” </a:t>
            </a:r>
            <a:r>
              <a:rPr lang="it" sz="9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ogni settimana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(dalla classe 1° alla 5°)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0"/>
          <p:cNvSpPr txBox="1"/>
          <p:nvPr/>
        </p:nvSpPr>
        <p:spPr>
          <a:xfrm>
            <a:off x="5477125" y="4151528"/>
            <a:ext cx="1209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None/>
            </a:pP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Terminata l’ultima sezione della scuola </a:t>
            </a:r>
            <a:r>
              <a:rPr lang="it" sz="9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 riparte dalla prima sezione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 cui si era iniziato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0"/>
          <p:cNvSpPr txBox="1"/>
          <p:nvPr/>
        </p:nvSpPr>
        <p:spPr>
          <a:xfrm>
            <a:off x="6943401" y="4151525"/>
            <a:ext cx="1295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None/>
            </a:pP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Monitoraggio puntuale dei dati, </a:t>
            </a:r>
            <a:r>
              <a:rPr lang="it" sz="9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sviluppo di modelli previsionali </a:t>
            </a:r>
            <a:r>
              <a:rPr lang="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 valutazione epidemiologica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660709" y="610567"/>
            <a:ext cx="951900" cy="934200"/>
          </a:xfrm>
          <a:prstGeom prst="ellipse">
            <a:avLst/>
          </a:prstGeom>
          <a:solidFill>
            <a:srgbClr val="CB1B4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000"/>
          </a:p>
        </p:txBody>
      </p:sp>
      <p:sp>
        <p:nvSpPr>
          <p:cNvPr id="409" name="Google Shape;409;p40"/>
          <p:cNvSpPr txBox="1">
            <a:spLocks noGrp="1"/>
          </p:cNvSpPr>
          <p:nvPr>
            <p:ph type="title"/>
          </p:nvPr>
        </p:nvSpPr>
        <p:spPr>
          <a:xfrm>
            <a:off x="1889550" y="804050"/>
            <a:ext cx="6526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RETE “SCUOLE SENTINELLA”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410" name="Google Shape;410;p40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>
            <a:spLocks noGrp="1"/>
          </p:cNvSpPr>
          <p:nvPr>
            <p:ph type="body" idx="1"/>
          </p:nvPr>
        </p:nvSpPr>
        <p:spPr>
          <a:xfrm>
            <a:off x="1804275" y="1659575"/>
            <a:ext cx="6990000" cy="29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Potenziare le azioni di Sanità Pubblica</a:t>
            </a:r>
            <a:r>
              <a:rPr lang="it">
                <a:solidFill>
                  <a:srgbClr val="000000"/>
                </a:solidFill>
              </a:rPr>
              <a:t> rivolte alla comunità scolastica in un’ottica di </a:t>
            </a:r>
            <a:r>
              <a:rPr lang="it" b="1">
                <a:solidFill>
                  <a:srgbClr val="000000"/>
                </a:solidFill>
              </a:rPr>
              <a:t>maggiore sostenibilità e applicabilità</a:t>
            </a:r>
            <a:r>
              <a:rPr lang="it">
                <a:solidFill>
                  <a:srgbClr val="000000"/>
                </a:solidFill>
              </a:rPr>
              <a:t> mediante l’auto-somministrazione di test antigenici validati su prelievo nasale.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Alunni e insegnanti</a:t>
            </a:r>
            <a:r>
              <a:rPr lang="it">
                <a:solidFill>
                  <a:srgbClr val="000000"/>
                </a:solidFill>
              </a:rPr>
              <a:t> di 7 classi di terza media selezionate per estrazione (una classe rappresentativa per provincia)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Auto-somministrazione vigilata</a:t>
            </a:r>
            <a:r>
              <a:rPr lang="it">
                <a:solidFill>
                  <a:srgbClr val="000000"/>
                </a:solidFill>
              </a:rPr>
              <a:t> del test ogni 15 giorni, previa specifica formazione del personale scolastico e conseguente supporto per l’interpretazione del risultato.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Il programma di sorveglianza durerà </a:t>
            </a:r>
            <a:r>
              <a:rPr lang="it" b="1">
                <a:solidFill>
                  <a:srgbClr val="000000"/>
                </a:solidFill>
              </a:rPr>
              <a:t>per tutto l’anno scolastico</a:t>
            </a:r>
            <a:r>
              <a:rPr lang="it">
                <a:solidFill>
                  <a:srgbClr val="000000"/>
                </a:solidFill>
              </a:rPr>
              <a:t> (giugno 2021)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Tampone oro-faringeo o nasale.</a:t>
            </a:r>
            <a:r>
              <a:rPr lang="it">
                <a:solidFill>
                  <a:srgbClr val="000000"/>
                </a:solidFill>
              </a:rPr>
              <a:t> La partecipazione sarà </a:t>
            </a:r>
            <a:r>
              <a:rPr lang="it" b="1">
                <a:solidFill>
                  <a:srgbClr val="000000"/>
                </a:solidFill>
              </a:rPr>
              <a:t>volontaria</a:t>
            </a:r>
            <a:r>
              <a:rPr lang="it">
                <a:solidFill>
                  <a:srgbClr val="000000"/>
                </a:solidFill>
              </a:rPr>
              <a:t>, previa sottoscrizione del consenso informato.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16" name="Google Shape;416;p41"/>
          <p:cNvSpPr txBox="1">
            <a:spLocks noGrp="1"/>
          </p:cNvSpPr>
          <p:nvPr>
            <p:ph type="body" idx="1"/>
          </p:nvPr>
        </p:nvSpPr>
        <p:spPr>
          <a:xfrm>
            <a:off x="1762050" y="820875"/>
            <a:ext cx="733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AUTO-SOMMINISTRAZIONE VIGILATA DEI TEST</a:t>
            </a:r>
            <a:endParaRPr sz="1400"/>
          </a:p>
        </p:txBody>
      </p:sp>
      <p:sp>
        <p:nvSpPr>
          <p:cNvPr id="417" name="Google Shape;417;p41"/>
          <p:cNvSpPr/>
          <p:nvPr/>
        </p:nvSpPr>
        <p:spPr>
          <a:xfrm>
            <a:off x="665658" y="605175"/>
            <a:ext cx="951900" cy="934200"/>
          </a:xfrm>
          <a:prstGeom prst="ellipse">
            <a:avLst/>
          </a:prstGeom>
          <a:solidFill>
            <a:srgbClr val="FCB41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000"/>
          </a:p>
        </p:txBody>
      </p:sp>
      <p:pic>
        <p:nvPicPr>
          <p:cNvPr id="418" name="Google Shape;418;p41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1"/>
          <p:cNvSpPr txBox="1">
            <a:spLocks noGrp="1"/>
          </p:cNvSpPr>
          <p:nvPr>
            <p:ph type="body" idx="1"/>
          </p:nvPr>
        </p:nvSpPr>
        <p:spPr>
          <a:xfrm>
            <a:off x="300100" y="1609625"/>
            <a:ext cx="1683000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OBIETTIVO</a:t>
            </a: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DESTINATARI</a:t>
            </a: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MODALITÀ’ OPERATIVE</a:t>
            </a:r>
            <a:endParaRPr b="1">
              <a:solidFill>
                <a:srgbClr val="EB56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DURATA</a:t>
            </a: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TEST</a:t>
            </a:r>
            <a:endParaRPr b="1">
              <a:solidFill>
                <a:srgbClr val="EB56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"/>
          <p:cNvSpPr/>
          <p:nvPr/>
        </p:nvSpPr>
        <p:spPr>
          <a:xfrm rot="-1">
            <a:off x="4376050" y="500926"/>
            <a:ext cx="4261974" cy="4579099"/>
          </a:xfrm>
          <a:custGeom>
            <a:avLst/>
            <a:gdLst/>
            <a:ahLst/>
            <a:cxnLst/>
            <a:rect l="l" t="t" r="r" b="b"/>
            <a:pathLst>
              <a:path w="636" h="622" extrusionOk="0">
                <a:moveTo>
                  <a:pt x="435" y="606"/>
                </a:moveTo>
                <a:cubicBezTo>
                  <a:pt x="437" y="605"/>
                  <a:pt x="443" y="612"/>
                  <a:pt x="444" y="612"/>
                </a:cubicBezTo>
                <a:cubicBezTo>
                  <a:pt x="446" y="614"/>
                  <a:pt x="446" y="619"/>
                  <a:pt x="447" y="621"/>
                </a:cubicBezTo>
                <a:cubicBezTo>
                  <a:pt x="447" y="622"/>
                  <a:pt x="454" y="621"/>
                  <a:pt x="455" y="621"/>
                </a:cubicBezTo>
                <a:cubicBezTo>
                  <a:pt x="458" y="621"/>
                  <a:pt x="463" y="618"/>
                  <a:pt x="464" y="617"/>
                </a:cubicBezTo>
                <a:cubicBezTo>
                  <a:pt x="466" y="614"/>
                  <a:pt x="467" y="612"/>
                  <a:pt x="470" y="610"/>
                </a:cubicBezTo>
                <a:cubicBezTo>
                  <a:pt x="474" y="607"/>
                  <a:pt x="476" y="603"/>
                  <a:pt x="479" y="600"/>
                </a:cubicBezTo>
                <a:cubicBezTo>
                  <a:pt x="481" y="598"/>
                  <a:pt x="482" y="593"/>
                  <a:pt x="484" y="591"/>
                </a:cubicBezTo>
                <a:cubicBezTo>
                  <a:pt x="486" y="588"/>
                  <a:pt x="487" y="585"/>
                  <a:pt x="489" y="583"/>
                </a:cubicBezTo>
                <a:cubicBezTo>
                  <a:pt x="491" y="582"/>
                  <a:pt x="493" y="575"/>
                  <a:pt x="493" y="573"/>
                </a:cubicBezTo>
                <a:cubicBezTo>
                  <a:pt x="493" y="570"/>
                  <a:pt x="493" y="567"/>
                  <a:pt x="492" y="564"/>
                </a:cubicBezTo>
                <a:cubicBezTo>
                  <a:pt x="491" y="560"/>
                  <a:pt x="488" y="560"/>
                  <a:pt x="485" y="558"/>
                </a:cubicBezTo>
                <a:cubicBezTo>
                  <a:pt x="483" y="556"/>
                  <a:pt x="481" y="556"/>
                  <a:pt x="479" y="553"/>
                </a:cubicBezTo>
                <a:cubicBezTo>
                  <a:pt x="476" y="550"/>
                  <a:pt x="471" y="548"/>
                  <a:pt x="467" y="546"/>
                </a:cubicBezTo>
                <a:cubicBezTo>
                  <a:pt x="463" y="544"/>
                  <a:pt x="460" y="543"/>
                  <a:pt x="457" y="540"/>
                </a:cubicBezTo>
                <a:cubicBezTo>
                  <a:pt x="455" y="538"/>
                  <a:pt x="453" y="536"/>
                  <a:pt x="450" y="532"/>
                </a:cubicBezTo>
                <a:cubicBezTo>
                  <a:pt x="449" y="531"/>
                  <a:pt x="446" y="529"/>
                  <a:pt x="445" y="528"/>
                </a:cubicBezTo>
                <a:cubicBezTo>
                  <a:pt x="444" y="527"/>
                  <a:pt x="441" y="522"/>
                  <a:pt x="441" y="521"/>
                </a:cubicBezTo>
                <a:cubicBezTo>
                  <a:pt x="440" y="519"/>
                  <a:pt x="439" y="517"/>
                  <a:pt x="439" y="516"/>
                </a:cubicBezTo>
                <a:cubicBezTo>
                  <a:pt x="438" y="513"/>
                  <a:pt x="439" y="509"/>
                  <a:pt x="439" y="506"/>
                </a:cubicBezTo>
                <a:cubicBezTo>
                  <a:pt x="439" y="503"/>
                  <a:pt x="438" y="500"/>
                  <a:pt x="438" y="498"/>
                </a:cubicBezTo>
                <a:cubicBezTo>
                  <a:pt x="437" y="496"/>
                  <a:pt x="435" y="495"/>
                  <a:pt x="435" y="492"/>
                </a:cubicBezTo>
                <a:cubicBezTo>
                  <a:pt x="434" y="489"/>
                  <a:pt x="435" y="485"/>
                  <a:pt x="435" y="483"/>
                </a:cubicBezTo>
                <a:cubicBezTo>
                  <a:pt x="435" y="479"/>
                  <a:pt x="435" y="476"/>
                  <a:pt x="435" y="473"/>
                </a:cubicBezTo>
                <a:cubicBezTo>
                  <a:pt x="435" y="468"/>
                  <a:pt x="436" y="466"/>
                  <a:pt x="437" y="462"/>
                </a:cubicBezTo>
                <a:cubicBezTo>
                  <a:pt x="438" y="458"/>
                  <a:pt x="441" y="454"/>
                  <a:pt x="442" y="450"/>
                </a:cubicBezTo>
                <a:cubicBezTo>
                  <a:pt x="443" y="447"/>
                  <a:pt x="442" y="443"/>
                  <a:pt x="442" y="440"/>
                </a:cubicBezTo>
                <a:cubicBezTo>
                  <a:pt x="443" y="437"/>
                  <a:pt x="445" y="434"/>
                  <a:pt x="446" y="431"/>
                </a:cubicBezTo>
                <a:cubicBezTo>
                  <a:pt x="447" y="428"/>
                  <a:pt x="451" y="427"/>
                  <a:pt x="454" y="425"/>
                </a:cubicBezTo>
                <a:cubicBezTo>
                  <a:pt x="456" y="424"/>
                  <a:pt x="459" y="423"/>
                  <a:pt x="460" y="422"/>
                </a:cubicBezTo>
                <a:cubicBezTo>
                  <a:pt x="465" y="419"/>
                  <a:pt x="470" y="416"/>
                  <a:pt x="475" y="413"/>
                </a:cubicBezTo>
                <a:cubicBezTo>
                  <a:pt x="475" y="413"/>
                  <a:pt x="476" y="413"/>
                  <a:pt x="477" y="412"/>
                </a:cubicBezTo>
                <a:cubicBezTo>
                  <a:pt x="481" y="410"/>
                  <a:pt x="484" y="407"/>
                  <a:pt x="487" y="405"/>
                </a:cubicBezTo>
                <a:cubicBezTo>
                  <a:pt x="492" y="402"/>
                  <a:pt x="496" y="401"/>
                  <a:pt x="502" y="398"/>
                </a:cubicBezTo>
                <a:cubicBezTo>
                  <a:pt x="507" y="397"/>
                  <a:pt x="508" y="393"/>
                  <a:pt x="513" y="393"/>
                </a:cubicBezTo>
                <a:cubicBezTo>
                  <a:pt x="519" y="393"/>
                  <a:pt x="524" y="393"/>
                  <a:pt x="528" y="389"/>
                </a:cubicBezTo>
                <a:cubicBezTo>
                  <a:pt x="531" y="386"/>
                  <a:pt x="533" y="386"/>
                  <a:pt x="535" y="382"/>
                </a:cubicBezTo>
                <a:cubicBezTo>
                  <a:pt x="537" y="380"/>
                  <a:pt x="542" y="377"/>
                  <a:pt x="545" y="376"/>
                </a:cubicBezTo>
                <a:cubicBezTo>
                  <a:pt x="549" y="374"/>
                  <a:pt x="551" y="372"/>
                  <a:pt x="554" y="370"/>
                </a:cubicBezTo>
                <a:cubicBezTo>
                  <a:pt x="557" y="367"/>
                  <a:pt x="560" y="365"/>
                  <a:pt x="563" y="364"/>
                </a:cubicBezTo>
                <a:cubicBezTo>
                  <a:pt x="566" y="362"/>
                  <a:pt x="571" y="363"/>
                  <a:pt x="574" y="363"/>
                </a:cubicBezTo>
                <a:cubicBezTo>
                  <a:pt x="578" y="363"/>
                  <a:pt x="582" y="360"/>
                  <a:pt x="583" y="358"/>
                </a:cubicBezTo>
                <a:cubicBezTo>
                  <a:pt x="586" y="355"/>
                  <a:pt x="588" y="352"/>
                  <a:pt x="593" y="352"/>
                </a:cubicBezTo>
                <a:cubicBezTo>
                  <a:pt x="597" y="352"/>
                  <a:pt x="604" y="347"/>
                  <a:pt x="608" y="345"/>
                </a:cubicBezTo>
                <a:cubicBezTo>
                  <a:pt x="614" y="343"/>
                  <a:pt x="619" y="346"/>
                  <a:pt x="625" y="346"/>
                </a:cubicBezTo>
                <a:cubicBezTo>
                  <a:pt x="627" y="346"/>
                  <a:pt x="628" y="346"/>
                  <a:pt x="630" y="346"/>
                </a:cubicBezTo>
                <a:cubicBezTo>
                  <a:pt x="631" y="346"/>
                  <a:pt x="635" y="341"/>
                  <a:pt x="636" y="338"/>
                </a:cubicBezTo>
                <a:cubicBezTo>
                  <a:pt x="632" y="335"/>
                  <a:pt x="620" y="330"/>
                  <a:pt x="617" y="327"/>
                </a:cubicBezTo>
                <a:cubicBezTo>
                  <a:pt x="612" y="322"/>
                  <a:pt x="615" y="318"/>
                  <a:pt x="611" y="310"/>
                </a:cubicBezTo>
                <a:cubicBezTo>
                  <a:pt x="608" y="303"/>
                  <a:pt x="612" y="290"/>
                  <a:pt x="605" y="289"/>
                </a:cubicBezTo>
                <a:cubicBezTo>
                  <a:pt x="597" y="287"/>
                  <a:pt x="598" y="294"/>
                  <a:pt x="587" y="292"/>
                </a:cubicBezTo>
                <a:cubicBezTo>
                  <a:pt x="578" y="289"/>
                  <a:pt x="583" y="281"/>
                  <a:pt x="571" y="281"/>
                </a:cubicBezTo>
                <a:cubicBezTo>
                  <a:pt x="564" y="281"/>
                  <a:pt x="555" y="279"/>
                  <a:pt x="548" y="281"/>
                </a:cubicBezTo>
                <a:cubicBezTo>
                  <a:pt x="539" y="283"/>
                  <a:pt x="544" y="292"/>
                  <a:pt x="535" y="292"/>
                </a:cubicBezTo>
                <a:cubicBezTo>
                  <a:pt x="526" y="292"/>
                  <a:pt x="519" y="291"/>
                  <a:pt x="515" y="289"/>
                </a:cubicBezTo>
                <a:cubicBezTo>
                  <a:pt x="509" y="286"/>
                  <a:pt x="501" y="286"/>
                  <a:pt x="497" y="278"/>
                </a:cubicBezTo>
                <a:cubicBezTo>
                  <a:pt x="496" y="276"/>
                  <a:pt x="493" y="263"/>
                  <a:pt x="491" y="261"/>
                </a:cubicBezTo>
                <a:cubicBezTo>
                  <a:pt x="486" y="256"/>
                  <a:pt x="482" y="255"/>
                  <a:pt x="476" y="250"/>
                </a:cubicBezTo>
                <a:cubicBezTo>
                  <a:pt x="471" y="245"/>
                  <a:pt x="467" y="247"/>
                  <a:pt x="467" y="236"/>
                </a:cubicBezTo>
                <a:cubicBezTo>
                  <a:pt x="467" y="232"/>
                  <a:pt x="465" y="215"/>
                  <a:pt x="467" y="213"/>
                </a:cubicBezTo>
                <a:cubicBezTo>
                  <a:pt x="471" y="209"/>
                  <a:pt x="476" y="205"/>
                  <a:pt x="476" y="197"/>
                </a:cubicBezTo>
                <a:cubicBezTo>
                  <a:pt x="476" y="190"/>
                  <a:pt x="477" y="182"/>
                  <a:pt x="475" y="176"/>
                </a:cubicBezTo>
                <a:cubicBezTo>
                  <a:pt x="472" y="165"/>
                  <a:pt x="465" y="169"/>
                  <a:pt x="462" y="163"/>
                </a:cubicBezTo>
                <a:cubicBezTo>
                  <a:pt x="458" y="156"/>
                  <a:pt x="454" y="157"/>
                  <a:pt x="448" y="151"/>
                </a:cubicBezTo>
                <a:cubicBezTo>
                  <a:pt x="444" y="147"/>
                  <a:pt x="441" y="140"/>
                  <a:pt x="443" y="131"/>
                </a:cubicBezTo>
                <a:cubicBezTo>
                  <a:pt x="445" y="126"/>
                  <a:pt x="449" y="116"/>
                  <a:pt x="457" y="114"/>
                </a:cubicBezTo>
                <a:cubicBezTo>
                  <a:pt x="468" y="111"/>
                  <a:pt x="467" y="110"/>
                  <a:pt x="472" y="102"/>
                </a:cubicBezTo>
                <a:cubicBezTo>
                  <a:pt x="475" y="96"/>
                  <a:pt x="477" y="91"/>
                  <a:pt x="483" y="86"/>
                </a:cubicBezTo>
                <a:cubicBezTo>
                  <a:pt x="488" y="81"/>
                  <a:pt x="492" y="75"/>
                  <a:pt x="500" y="75"/>
                </a:cubicBezTo>
                <a:cubicBezTo>
                  <a:pt x="510" y="75"/>
                  <a:pt x="514" y="76"/>
                  <a:pt x="518" y="69"/>
                </a:cubicBezTo>
                <a:cubicBezTo>
                  <a:pt x="520" y="64"/>
                  <a:pt x="519" y="56"/>
                  <a:pt x="527" y="54"/>
                </a:cubicBezTo>
                <a:cubicBezTo>
                  <a:pt x="536" y="52"/>
                  <a:pt x="540" y="53"/>
                  <a:pt x="540" y="41"/>
                </a:cubicBezTo>
                <a:cubicBezTo>
                  <a:pt x="540" y="36"/>
                  <a:pt x="540" y="31"/>
                  <a:pt x="540" y="26"/>
                </a:cubicBezTo>
                <a:cubicBezTo>
                  <a:pt x="536" y="13"/>
                  <a:pt x="536" y="13"/>
                  <a:pt x="536" y="13"/>
                </a:cubicBezTo>
                <a:cubicBezTo>
                  <a:pt x="532" y="13"/>
                  <a:pt x="528" y="13"/>
                  <a:pt x="523" y="13"/>
                </a:cubicBezTo>
                <a:cubicBezTo>
                  <a:pt x="519" y="13"/>
                  <a:pt x="515" y="13"/>
                  <a:pt x="512" y="12"/>
                </a:cubicBezTo>
                <a:cubicBezTo>
                  <a:pt x="508" y="11"/>
                  <a:pt x="504" y="11"/>
                  <a:pt x="500" y="11"/>
                </a:cubicBezTo>
                <a:cubicBezTo>
                  <a:pt x="496" y="11"/>
                  <a:pt x="489" y="8"/>
                  <a:pt x="487" y="6"/>
                </a:cubicBezTo>
                <a:cubicBezTo>
                  <a:pt x="483" y="3"/>
                  <a:pt x="480" y="2"/>
                  <a:pt x="476" y="2"/>
                </a:cubicBezTo>
                <a:cubicBezTo>
                  <a:pt x="474" y="2"/>
                  <a:pt x="471" y="2"/>
                  <a:pt x="468" y="1"/>
                </a:cubicBezTo>
                <a:cubicBezTo>
                  <a:pt x="468" y="4"/>
                  <a:pt x="468" y="4"/>
                  <a:pt x="468" y="4"/>
                </a:cubicBezTo>
                <a:cubicBezTo>
                  <a:pt x="467" y="5"/>
                  <a:pt x="467" y="5"/>
                  <a:pt x="466" y="6"/>
                </a:cubicBezTo>
                <a:cubicBezTo>
                  <a:pt x="463" y="9"/>
                  <a:pt x="457" y="12"/>
                  <a:pt x="455" y="16"/>
                </a:cubicBezTo>
                <a:cubicBezTo>
                  <a:pt x="455" y="17"/>
                  <a:pt x="452" y="21"/>
                  <a:pt x="444" y="24"/>
                </a:cubicBezTo>
                <a:cubicBezTo>
                  <a:pt x="440" y="25"/>
                  <a:pt x="430" y="23"/>
                  <a:pt x="414" y="29"/>
                </a:cubicBezTo>
                <a:cubicBezTo>
                  <a:pt x="402" y="33"/>
                  <a:pt x="403" y="25"/>
                  <a:pt x="385" y="13"/>
                </a:cubicBezTo>
                <a:cubicBezTo>
                  <a:pt x="367" y="0"/>
                  <a:pt x="383" y="18"/>
                  <a:pt x="364" y="43"/>
                </a:cubicBezTo>
                <a:cubicBezTo>
                  <a:pt x="355" y="56"/>
                  <a:pt x="322" y="54"/>
                  <a:pt x="311" y="67"/>
                </a:cubicBezTo>
                <a:cubicBezTo>
                  <a:pt x="305" y="74"/>
                  <a:pt x="328" y="68"/>
                  <a:pt x="327" y="79"/>
                </a:cubicBezTo>
                <a:cubicBezTo>
                  <a:pt x="327" y="90"/>
                  <a:pt x="308" y="109"/>
                  <a:pt x="304" y="110"/>
                </a:cubicBezTo>
                <a:cubicBezTo>
                  <a:pt x="299" y="112"/>
                  <a:pt x="313" y="126"/>
                  <a:pt x="319" y="131"/>
                </a:cubicBezTo>
                <a:cubicBezTo>
                  <a:pt x="323" y="134"/>
                  <a:pt x="326" y="141"/>
                  <a:pt x="331" y="146"/>
                </a:cubicBezTo>
                <a:cubicBezTo>
                  <a:pt x="335" y="150"/>
                  <a:pt x="341" y="152"/>
                  <a:pt x="345" y="157"/>
                </a:cubicBezTo>
                <a:cubicBezTo>
                  <a:pt x="352" y="163"/>
                  <a:pt x="351" y="163"/>
                  <a:pt x="345" y="173"/>
                </a:cubicBezTo>
                <a:cubicBezTo>
                  <a:pt x="341" y="181"/>
                  <a:pt x="340" y="188"/>
                  <a:pt x="329" y="188"/>
                </a:cubicBezTo>
                <a:cubicBezTo>
                  <a:pt x="324" y="188"/>
                  <a:pt x="318" y="188"/>
                  <a:pt x="313" y="188"/>
                </a:cubicBezTo>
                <a:cubicBezTo>
                  <a:pt x="309" y="188"/>
                  <a:pt x="301" y="186"/>
                  <a:pt x="298" y="188"/>
                </a:cubicBezTo>
                <a:cubicBezTo>
                  <a:pt x="286" y="194"/>
                  <a:pt x="286" y="196"/>
                  <a:pt x="283" y="206"/>
                </a:cubicBezTo>
                <a:cubicBezTo>
                  <a:pt x="282" y="211"/>
                  <a:pt x="279" y="214"/>
                  <a:pt x="279" y="220"/>
                </a:cubicBezTo>
                <a:cubicBezTo>
                  <a:pt x="279" y="225"/>
                  <a:pt x="280" y="231"/>
                  <a:pt x="277" y="234"/>
                </a:cubicBezTo>
                <a:cubicBezTo>
                  <a:pt x="276" y="236"/>
                  <a:pt x="267" y="241"/>
                  <a:pt x="263" y="238"/>
                </a:cubicBezTo>
                <a:cubicBezTo>
                  <a:pt x="261" y="235"/>
                  <a:pt x="253" y="235"/>
                  <a:pt x="253" y="229"/>
                </a:cubicBezTo>
                <a:cubicBezTo>
                  <a:pt x="253" y="220"/>
                  <a:pt x="251" y="221"/>
                  <a:pt x="243" y="221"/>
                </a:cubicBezTo>
                <a:cubicBezTo>
                  <a:pt x="235" y="221"/>
                  <a:pt x="233" y="222"/>
                  <a:pt x="227" y="225"/>
                </a:cubicBezTo>
                <a:cubicBezTo>
                  <a:pt x="221" y="228"/>
                  <a:pt x="215" y="232"/>
                  <a:pt x="211" y="234"/>
                </a:cubicBezTo>
                <a:cubicBezTo>
                  <a:pt x="205" y="238"/>
                  <a:pt x="203" y="241"/>
                  <a:pt x="198" y="246"/>
                </a:cubicBezTo>
                <a:cubicBezTo>
                  <a:pt x="194" y="250"/>
                  <a:pt x="190" y="249"/>
                  <a:pt x="186" y="253"/>
                </a:cubicBezTo>
                <a:cubicBezTo>
                  <a:pt x="181" y="256"/>
                  <a:pt x="180" y="258"/>
                  <a:pt x="176" y="262"/>
                </a:cubicBezTo>
                <a:cubicBezTo>
                  <a:pt x="173" y="265"/>
                  <a:pt x="172" y="268"/>
                  <a:pt x="168" y="272"/>
                </a:cubicBezTo>
                <a:cubicBezTo>
                  <a:pt x="166" y="274"/>
                  <a:pt x="160" y="278"/>
                  <a:pt x="158" y="283"/>
                </a:cubicBezTo>
                <a:cubicBezTo>
                  <a:pt x="155" y="288"/>
                  <a:pt x="153" y="291"/>
                  <a:pt x="153" y="297"/>
                </a:cubicBezTo>
                <a:cubicBezTo>
                  <a:pt x="153" y="302"/>
                  <a:pt x="153" y="307"/>
                  <a:pt x="153" y="312"/>
                </a:cubicBezTo>
                <a:cubicBezTo>
                  <a:pt x="153" y="316"/>
                  <a:pt x="152" y="324"/>
                  <a:pt x="147" y="324"/>
                </a:cubicBezTo>
                <a:cubicBezTo>
                  <a:pt x="142" y="324"/>
                  <a:pt x="137" y="323"/>
                  <a:pt x="132" y="323"/>
                </a:cubicBezTo>
                <a:cubicBezTo>
                  <a:pt x="125" y="323"/>
                  <a:pt x="123" y="319"/>
                  <a:pt x="119" y="318"/>
                </a:cubicBezTo>
                <a:cubicBezTo>
                  <a:pt x="112" y="317"/>
                  <a:pt x="113" y="319"/>
                  <a:pt x="108" y="323"/>
                </a:cubicBezTo>
                <a:cubicBezTo>
                  <a:pt x="104" y="327"/>
                  <a:pt x="105" y="331"/>
                  <a:pt x="97" y="331"/>
                </a:cubicBezTo>
                <a:cubicBezTo>
                  <a:pt x="94" y="331"/>
                  <a:pt x="85" y="332"/>
                  <a:pt x="82" y="331"/>
                </a:cubicBezTo>
                <a:cubicBezTo>
                  <a:pt x="79" y="329"/>
                  <a:pt x="75" y="326"/>
                  <a:pt x="74" y="323"/>
                </a:cubicBezTo>
                <a:cubicBezTo>
                  <a:pt x="72" y="322"/>
                  <a:pt x="67" y="316"/>
                  <a:pt x="69" y="313"/>
                </a:cubicBezTo>
                <a:cubicBezTo>
                  <a:pt x="72" y="311"/>
                  <a:pt x="77" y="308"/>
                  <a:pt x="77" y="303"/>
                </a:cubicBezTo>
                <a:cubicBezTo>
                  <a:pt x="77" y="300"/>
                  <a:pt x="78" y="291"/>
                  <a:pt x="77" y="288"/>
                </a:cubicBezTo>
                <a:cubicBezTo>
                  <a:pt x="76" y="286"/>
                  <a:pt x="73" y="284"/>
                  <a:pt x="71" y="283"/>
                </a:cubicBezTo>
                <a:cubicBezTo>
                  <a:pt x="71" y="283"/>
                  <a:pt x="71" y="283"/>
                  <a:pt x="71" y="283"/>
                </a:cubicBezTo>
                <a:cubicBezTo>
                  <a:pt x="65" y="287"/>
                  <a:pt x="65" y="287"/>
                  <a:pt x="65" y="287"/>
                </a:cubicBezTo>
                <a:cubicBezTo>
                  <a:pt x="64" y="288"/>
                  <a:pt x="64" y="287"/>
                  <a:pt x="64" y="287"/>
                </a:cubicBezTo>
                <a:cubicBezTo>
                  <a:pt x="61" y="291"/>
                  <a:pt x="53" y="296"/>
                  <a:pt x="48" y="305"/>
                </a:cubicBezTo>
                <a:cubicBezTo>
                  <a:pt x="45" y="311"/>
                  <a:pt x="34" y="318"/>
                  <a:pt x="32" y="325"/>
                </a:cubicBezTo>
                <a:cubicBezTo>
                  <a:pt x="32" y="325"/>
                  <a:pt x="32" y="356"/>
                  <a:pt x="29" y="357"/>
                </a:cubicBezTo>
                <a:cubicBezTo>
                  <a:pt x="23" y="360"/>
                  <a:pt x="0" y="368"/>
                  <a:pt x="20" y="368"/>
                </a:cubicBezTo>
                <a:cubicBezTo>
                  <a:pt x="32" y="368"/>
                  <a:pt x="45" y="370"/>
                  <a:pt x="48" y="382"/>
                </a:cubicBezTo>
                <a:cubicBezTo>
                  <a:pt x="51" y="394"/>
                  <a:pt x="54" y="400"/>
                  <a:pt x="36" y="400"/>
                </a:cubicBezTo>
                <a:cubicBezTo>
                  <a:pt x="32" y="400"/>
                  <a:pt x="6" y="405"/>
                  <a:pt x="11" y="410"/>
                </a:cubicBezTo>
                <a:cubicBezTo>
                  <a:pt x="17" y="415"/>
                  <a:pt x="28" y="413"/>
                  <a:pt x="30" y="421"/>
                </a:cubicBezTo>
                <a:cubicBezTo>
                  <a:pt x="32" y="430"/>
                  <a:pt x="25" y="445"/>
                  <a:pt x="34" y="447"/>
                </a:cubicBezTo>
                <a:cubicBezTo>
                  <a:pt x="42" y="449"/>
                  <a:pt x="51" y="461"/>
                  <a:pt x="60" y="463"/>
                </a:cubicBezTo>
                <a:cubicBezTo>
                  <a:pt x="71" y="466"/>
                  <a:pt x="73" y="471"/>
                  <a:pt x="81" y="479"/>
                </a:cubicBezTo>
                <a:cubicBezTo>
                  <a:pt x="87" y="485"/>
                  <a:pt x="91" y="487"/>
                  <a:pt x="99" y="495"/>
                </a:cubicBezTo>
                <a:cubicBezTo>
                  <a:pt x="101" y="497"/>
                  <a:pt x="110" y="514"/>
                  <a:pt x="115" y="515"/>
                </a:cubicBezTo>
                <a:cubicBezTo>
                  <a:pt x="117" y="516"/>
                  <a:pt x="143" y="516"/>
                  <a:pt x="145" y="520"/>
                </a:cubicBezTo>
                <a:cubicBezTo>
                  <a:pt x="148" y="524"/>
                  <a:pt x="157" y="537"/>
                  <a:pt x="164" y="540"/>
                </a:cubicBezTo>
                <a:cubicBezTo>
                  <a:pt x="172" y="544"/>
                  <a:pt x="178" y="551"/>
                  <a:pt x="187" y="554"/>
                </a:cubicBezTo>
                <a:cubicBezTo>
                  <a:pt x="198" y="564"/>
                  <a:pt x="202" y="568"/>
                  <a:pt x="205" y="567"/>
                </a:cubicBezTo>
                <a:cubicBezTo>
                  <a:pt x="207" y="568"/>
                  <a:pt x="210" y="570"/>
                  <a:pt x="213" y="571"/>
                </a:cubicBezTo>
                <a:cubicBezTo>
                  <a:pt x="214" y="572"/>
                  <a:pt x="218" y="571"/>
                  <a:pt x="219" y="572"/>
                </a:cubicBezTo>
                <a:cubicBezTo>
                  <a:pt x="222" y="572"/>
                  <a:pt x="223" y="572"/>
                  <a:pt x="225" y="573"/>
                </a:cubicBezTo>
                <a:cubicBezTo>
                  <a:pt x="228" y="573"/>
                  <a:pt x="230" y="573"/>
                  <a:pt x="232" y="574"/>
                </a:cubicBezTo>
                <a:cubicBezTo>
                  <a:pt x="234" y="574"/>
                  <a:pt x="238" y="572"/>
                  <a:pt x="241" y="573"/>
                </a:cubicBezTo>
                <a:cubicBezTo>
                  <a:pt x="245" y="575"/>
                  <a:pt x="246" y="578"/>
                  <a:pt x="248" y="579"/>
                </a:cubicBezTo>
                <a:cubicBezTo>
                  <a:pt x="250" y="580"/>
                  <a:pt x="253" y="581"/>
                  <a:pt x="254" y="584"/>
                </a:cubicBezTo>
                <a:cubicBezTo>
                  <a:pt x="254" y="587"/>
                  <a:pt x="255" y="588"/>
                  <a:pt x="257" y="589"/>
                </a:cubicBezTo>
                <a:cubicBezTo>
                  <a:pt x="260" y="589"/>
                  <a:pt x="262" y="589"/>
                  <a:pt x="264" y="589"/>
                </a:cubicBezTo>
                <a:cubicBezTo>
                  <a:pt x="265" y="589"/>
                  <a:pt x="269" y="586"/>
                  <a:pt x="270" y="585"/>
                </a:cubicBezTo>
                <a:cubicBezTo>
                  <a:pt x="273" y="584"/>
                  <a:pt x="275" y="584"/>
                  <a:pt x="277" y="583"/>
                </a:cubicBezTo>
                <a:cubicBezTo>
                  <a:pt x="279" y="582"/>
                  <a:pt x="283" y="580"/>
                  <a:pt x="287" y="578"/>
                </a:cubicBezTo>
                <a:cubicBezTo>
                  <a:pt x="291" y="576"/>
                  <a:pt x="292" y="577"/>
                  <a:pt x="294" y="573"/>
                </a:cubicBezTo>
                <a:cubicBezTo>
                  <a:pt x="296" y="571"/>
                  <a:pt x="298" y="570"/>
                  <a:pt x="299" y="569"/>
                </a:cubicBezTo>
                <a:cubicBezTo>
                  <a:pt x="302" y="566"/>
                  <a:pt x="304" y="567"/>
                  <a:pt x="306" y="564"/>
                </a:cubicBezTo>
                <a:cubicBezTo>
                  <a:pt x="307" y="564"/>
                  <a:pt x="315" y="562"/>
                  <a:pt x="316" y="562"/>
                </a:cubicBezTo>
                <a:cubicBezTo>
                  <a:pt x="319" y="561"/>
                  <a:pt x="325" y="561"/>
                  <a:pt x="328" y="561"/>
                </a:cubicBezTo>
                <a:cubicBezTo>
                  <a:pt x="332" y="561"/>
                  <a:pt x="335" y="561"/>
                  <a:pt x="339" y="561"/>
                </a:cubicBezTo>
                <a:cubicBezTo>
                  <a:pt x="342" y="561"/>
                  <a:pt x="343" y="561"/>
                  <a:pt x="346" y="561"/>
                </a:cubicBezTo>
                <a:cubicBezTo>
                  <a:pt x="349" y="557"/>
                  <a:pt x="348" y="557"/>
                  <a:pt x="353" y="559"/>
                </a:cubicBezTo>
                <a:cubicBezTo>
                  <a:pt x="356" y="559"/>
                  <a:pt x="360" y="558"/>
                  <a:pt x="363" y="559"/>
                </a:cubicBezTo>
                <a:cubicBezTo>
                  <a:pt x="367" y="560"/>
                  <a:pt x="367" y="558"/>
                  <a:pt x="370" y="561"/>
                </a:cubicBezTo>
                <a:cubicBezTo>
                  <a:pt x="376" y="565"/>
                  <a:pt x="382" y="561"/>
                  <a:pt x="385" y="568"/>
                </a:cubicBezTo>
                <a:cubicBezTo>
                  <a:pt x="388" y="572"/>
                  <a:pt x="393" y="575"/>
                  <a:pt x="398" y="578"/>
                </a:cubicBezTo>
                <a:cubicBezTo>
                  <a:pt x="401" y="579"/>
                  <a:pt x="406" y="576"/>
                  <a:pt x="410" y="576"/>
                </a:cubicBezTo>
                <a:cubicBezTo>
                  <a:pt x="412" y="576"/>
                  <a:pt x="415" y="576"/>
                  <a:pt x="418" y="576"/>
                </a:cubicBezTo>
                <a:cubicBezTo>
                  <a:pt x="422" y="576"/>
                  <a:pt x="426" y="572"/>
                  <a:pt x="428" y="574"/>
                </a:cubicBezTo>
                <a:cubicBezTo>
                  <a:pt x="430" y="576"/>
                  <a:pt x="431" y="578"/>
                  <a:pt x="433" y="582"/>
                </a:cubicBezTo>
                <a:cubicBezTo>
                  <a:pt x="434" y="586"/>
                  <a:pt x="433" y="586"/>
                  <a:pt x="433" y="589"/>
                </a:cubicBezTo>
                <a:cubicBezTo>
                  <a:pt x="433" y="592"/>
                  <a:pt x="433" y="594"/>
                  <a:pt x="434" y="597"/>
                </a:cubicBezTo>
                <a:cubicBezTo>
                  <a:pt x="435" y="600"/>
                  <a:pt x="436" y="601"/>
                  <a:pt x="436" y="604"/>
                </a:cubicBezTo>
                <a:cubicBezTo>
                  <a:pt x="436" y="608"/>
                  <a:pt x="436" y="604"/>
                  <a:pt x="436" y="604"/>
                </a:cubicBezTo>
              </a:path>
            </a:pathLst>
          </a:custGeom>
          <a:solidFill>
            <a:srgbClr val="F3F3F3"/>
          </a:solidFill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3954832" y="542454"/>
            <a:ext cx="1560600" cy="32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p42"/>
          <p:cNvPicPr preferRelativeResize="0"/>
          <p:nvPr/>
        </p:nvPicPr>
        <p:blipFill rotWithShape="1">
          <a:blip r:embed="rId3">
            <a:alphaModFix/>
          </a:blip>
          <a:srcRect t="38148" b="41526"/>
          <a:stretch/>
        </p:blipFill>
        <p:spPr>
          <a:xfrm>
            <a:off x="195025" y="59348"/>
            <a:ext cx="3176576" cy="3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2"/>
          <p:cNvSpPr txBox="1"/>
          <p:nvPr/>
        </p:nvSpPr>
        <p:spPr>
          <a:xfrm>
            <a:off x="818400" y="4803675"/>
            <a:ext cx="271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i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La costituzione della rete è in corso di definizione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428" name="Google Shape;4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100" y="3452363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875" y="2903213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6800" y="3592600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8225" y="4331488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875" y="1717100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1775" y="2985788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6725" y="2939875"/>
            <a:ext cx="273625" cy="2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2"/>
          <p:cNvSpPr/>
          <p:nvPr/>
        </p:nvSpPr>
        <p:spPr>
          <a:xfrm>
            <a:off x="4088275" y="480799"/>
            <a:ext cx="1635900" cy="32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36" name="Google Shape;436;p42"/>
          <p:cNvGraphicFramePr/>
          <p:nvPr/>
        </p:nvGraphicFramePr>
        <p:xfrm>
          <a:off x="742188" y="2045500"/>
          <a:ext cx="1066325" cy="2453430"/>
        </p:xfrm>
        <a:graphic>
          <a:graphicData uri="http://schemas.openxmlformats.org/drawingml/2006/table">
            <a:tbl>
              <a:tblPr>
                <a:noFill/>
                <a:tableStyleId>{8C3E986C-8A9C-4ECE-9032-812ABFF9BE16}</a:tableStyleId>
              </a:tblPr>
              <a:tblGrid>
                <a:gridCol w="1066325"/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Belluno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Padova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Rovigo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Treviso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Venezia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Verona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>
                          <a:latin typeface="Lato"/>
                          <a:ea typeface="Lato"/>
                          <a:cs typeface="Lato"/>
                          <a:sym typeface="Lato"/>
                        </a:rPr>
                        <a:t>Vicenza</a:t>
                      </a:r>
                      <a:endParaRPr sz="1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437" name="Google Shape;4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2078826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2429800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2779064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3136002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3478704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3818443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200" y="4170618"/>
            <a:ext cx="273625" cy="2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263" y="4027350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763" y="3129825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913" y="3620888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3338" y="2457850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6738" y="3357638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1488" y="4428313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2875" y="966188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013" y="2810388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1775" y="2343950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9363" y="2621463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9813" y="2659200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0338" y="3475288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138" y="3980325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5475" y="3848675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2925" y="3282950"/>
            <a:ext cx="243524" cy="2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4163" y="2439162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8425" y="243917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2675" y="243917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538" y="279072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4638" y="3144662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8900" y="314467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3150" y="314467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8013" y="3491462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275" y="349147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113" y="383352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9375" y="3833537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3625" y="3833537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8488" y="4180325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2750" y="4180337"/>
            <a:ext cx="257324" cy="2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2300" y="2092187"/>
            <a:ext cx="257324" cy="2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2"/>
          <p:cNvSpPr/>
          <p:nvPr/>
        </p:nvSpPr>
        <p:spPr>
          <a:xfrm>
            <a:off x="665125" y="971824"/>
            <a:ext cx="1635900" cy="32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2"/>
          <p:cNvSpPr txBox="1"/>
          <p:nvPr/>
        </p:nvSpPr>
        <p:spPr>
          <a:xfrm>
            <a:off x="1106975" y="1311901"/>
            <a:ext cx="39132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n. 15 scuole secondarie di secondo grado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i="1">
                <a:latin typeface="Lato"/>
                <a:ea typeface="Lato"/>
                <a:cs typeface="Lato"/>
                <a:sym typeface="Lato"/>
              </a:rPr>
              <a:t>(tutte le classi e le sezioni della scuola)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6" name="Google Shape;47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50" y="705523"/>
            <a:ext cx="273625" cy="2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2"/>
          <p:cNvSpPr txBox="1"/>
          <p:nvPr/>
        </p:nvSpPr>
        <p:spPr>
          <a:xfrm>
            <a:off x="1106975" y="674426"/>
            <a:ext cx="46173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latin typeface="Lato"/>
                <a:ea typeface="Lato"/>
                <a:cs typeface="Lato"/>
                <a:sym typeface="Lato"/>
              </a:rPr>
              <a:t>n. 7 scuole secondarie di primo grado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i="1">
                <a:latin typeface="Lato"/>
                <a:ea typeface="Lato"/>
                <a:cs typeface="Lato"/>
                <a:sym typeface="Lato"/>
              </a:rPr>
              <a:t>(una classe 3° per ogni scuola)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8" name="Google Shape;47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362" y="1351033"/>
            <a:ext cx="257324" cy="2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42"/>
          <p:cNvCxnSpPr/>
          <p:nvPr/>
        </p:nvCxnSpPr>
        <p:spPr>
          <a:xfrm rot="10800000" flipH="1">
            <a:off x="5300650" y="3126675"/>
            <a:ext cx="274800" cy="6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42"/>
          <p:cNvCxnSpPr/>
          <p:nvPr/>
        </p:nvCxnSpPr>
        <p:spPr>
          <a:xfrm rot="10800000" flipH="1">
            <a:off x="7013525" y="1282250"/>
            <a:ext cx="5100" cy="34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p42"/>
          <p:cNvCxnSpPr/>
          <p:nvPr/>
        </p:nvCxnSpPr>
        <p:spPr>
          <a:xfrm rot="10800000">
            <a:off x="7022350" y="2044250"/>
            <a:ext cx="79500" cy="26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Google Shape;482;p42"/>
          <p:cNvCxnSpPr/>
          <p:nvPr/>
        </p:nvCxnSpPr>
        <p:spPr>
          <a:xfrm rot="10800000">
            <a:off x="6139750" y="2616350"/>
            <a:ext cx="402600" cy="12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3" name="Google Shape;483;p42"/>
          <p:cNvCxnSpPr/>
          <p:nvPr/>
        </p:nvCxnSpPr>
        <p:spPr>
          <a:xfrm>
            <a:off x="7190200" y="2650600"/>
            <a:ext cx="19500" cy="19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4" name="Google Shape;484;p42"/>
          <p:cNvCxnSpPr/>
          <p:nvPr/>
        </p:nvCxnSpPr>
        <p:spPr>
          <a:xfrm>
            <a:off x="7435600" y="3116850"/>
            <a:ext cx="22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5" name="Google Shape;485;p42"/>
          <p:cNvCxnSpPr/>
          <p:nvPr/>
        </p:nvCxnSpPr>
        <p:spPr>
          <a:xfrm>
            <a:off x="7764425" y="2832200"/>
            <a:ext cx="270000" cy="6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" name="Google Shape;486;p42"/>
          <p:cNvCxnSpPr/>
          <p:nvPr/>
        </p:nvCxnSpPr>
        <p:spPr>
          <a:xfrm flipH="1">
            <a:off x="6282075" y="4510700"/>
            <a:ext cx="4566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42"/>
          <p:cNvCxnSpPr/>
          <p:nvPr/>
        </p:nvCxnSpPr>
        <p:spPr>
          <a:xfrm rot="10800000">
            <a:off x="6733775" y="4152550"/>
            <a:ext cx="149100" cy="12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42"/>
          <p:cNvCxnSpPr/>
          <p:nvPr/>
        </p:nvCxnSpPr>
        <p:spPr>
          <a:xfrm rot="10800000" flipH="1">
            <a:off x="5575500" y="4142450"/>
            <a:ext cx="486000" cy="3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42"/>
          <p:cNvCxnSpPr/>
          <p:nvPr/>
        </p:nvCxnSpPr>
        <p:spPr>
          <a:xfrm>
            <a:off x="5982850" y="3671450"/>
            <a:ext cx="147300" cy="32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42"/>
          <p:cNvCxnSpPr/>
          <p:nvPr/>
        </p:nvCxnSpPr>
        <p:spPr>
          <a:xfrm rot="10800000" flipH="1">
            <a:off x="6645425" y="2940100"/>
            <a:ext cx="112800" cy="3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6733638" y="3458646"/>
            <a:ext cx="132600" cy="11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42"/>
          <p:cNvCxnSpPr/>
          <p:nvPr/>
        </p:nvCxnSpPr>
        <p:spPr>
          <a:xfrm rot="10800000" flipH="1">
            <a:off x="6620875" y="3705675"/>
            <a:ext cx="240600" cy="4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42"/>
          <p:cNvCxnSpPr>
            <a:endCxn id="428" idx="2"/>
          </p:cNvCxnSpPr>
          <p:nvPr/>
        </p:nvCxnSpPr>
        <p:spPr>
          <a:xfrm rot="10800000">
            <a:off x="4873913" y="3725988"/>
            <a:ext cx="279600" cy="3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42"/>
          <p:cNvCxnSpPr/>
          <p:nvPr/>
        </p:nvCxnSpPr>
        <p:spPr>
          <a:xfrm rot="10800000">
            <a:off x="5138600" y="3445550"/>
            <a:ext cx="132600" cy="17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42"/>
          <p:cNvCxnSpPr/>
          <p:nvPr/>
        </p:nvCxnSpPr>
        <p:spPr>
          <a:xfrm rot="10800000">
            <a:off x="5982775" y="2788175"/>
            <a:ext cx="392700" cy="47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" name="Google Shape;496;p42"/>
          <p:cNvCxnSpPr/>
          <p:nvPr/>
        </p:nvCxnSpPr>
        <p:spPr>
          <a:xfrm rot="10800000" flipH="1">
            <a:off x="6125175" y="1982850"/>
            <a:ext cx="682200" cy="45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7" name="Google Shape;497;p42"/>
          <p:cNvCxnSpPr/>
          <p:nvPr/>
        </p:nvCxnSpPr>
        <p:spPr>
          <a:xfrm rot="10800000" flipH="1">
            <a:off x="7268725" y="3268900"/>
            <a:ext cx="426900" cy="25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8" name="Google Shape;498;p42"/>
          <p:cNvCxnSpPr/>
          <p:nvPr/>
        </p:nvCxnSpPr>
        <p:spPr>
          <a:xfrm rot="10800000" flipH="1">
            <a:off x="7038050" y="3779475"/>
            <a:ext cx="93300" cy="46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9" name="Google Shape;499;p42"/>
          <p:cNvCxnSpPr/>
          <p:nvPr/>
        </p:nvCxnSpPr>
        <p:spPr>
          <a:xfrm rot="10800000" flipH="1">
            <a:off x="5590225" y="3558525"/>
            <a:ext cx="206100" cy="1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>
            <a:spLocks noGrp="1"/>
          </p:cNvSpPr>
          <p:nvPr>
            <p:ph type="body" idx="1"/>
          </p:nvPr>
        </p:nvSpPr>
        <p:spPr>
          <a:xfrm>
            <a:off x="2130125" y="1714775"/>
            <a:ext cx="6286500" cy="3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Valutare la trasmissibilità e la </a:t>
            </a:r>
            <a:r>
              <a:rPr lang="it" b="1">
                <a:solidFill>
                  <a:srgbClr val="000000"/>
                </a:solidFill>
              </a:rPr>
              <a:t>circolazione del virus legata ai contesti di socializzazione</a:t>
            </a:r>
            <a:r>
              <a:rPr lang="it">
                <a:solidFill>
                  <a:srgbClr val="000000"/>
                </a:solidFill>
              </a:rPr>
              <a:t>, al fine di individuare le prossime azioni di Sanità Pubblica e strategie di contenimento, anche in previsione di un mantenimento endemico di SARS-CoV-2.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Ragazzi e giovani adulti</a:t>
            </a:r>
            <a:r>
              <a:rPr lang="it">
                <a:solidFill>
                  <a:srgbClr val="000000"/>
                </a:solidFill>
              </a:rPr>
              <a:t> volontari, che frequentano contesti di socializzazione a diverso rischio comportamentale (es. circoli culturali e sportivi, musei, piazze, bar).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Tampone antigenico rapido</a:t>
            </a:r>
            <a:r>
              <a:rPr lang="it">
                <a:solidFill>
                  <a:srgbClr val="000000"/>
                </a:solidFill>
              </a:rPr>
              <a:t>, previa sottoscrizione di consenso informato, effettuato presso sedi idonee individuate in collaborazione con amministrazioni comunali ed enti locali.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00"/>
                </a:solidFill>
              </a:rPr>
              <a:t>Indagine su comportamenti e stili di vita</a:t>
            </a:r>
            <a:r>
              <a:rPr lang="it">
                <a:solidFill>
                  <a:srgbClr val="000000"/>
                </a:solidFill>
              </a:rPr>
              <a:t> per approfondire le conoscenze sulla diffusione di SARS-CoV-2 (</a:t>
            </a:r>
            <a:r>
              <a:rPr lang="it" i="1">
                <a:solidFill>
                  <a:srgbClr val="000000"/>
                </a:solidFill>
              </a:rPr>
              <a:t>risultati utilizzati in forma aggregata ed anonima</a:t>
            </a:r>
            <a:r>
              <a:rPr lang="it">
                <a:solidFill>
                  <a:srgbClr val="000000"/>
                </a:solidFill>
              </a:rPr>
              <a:t>).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505" name="Google Shape;505;p43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3"/>
          <p:cNvSpPr txBox="1">
            <a:spLocks noGrp="1"/>
          </p:cNvSpPr>
          <p:nvPr>
            <p:ph type="body" idx="1"/>
          </p:nvPr>
        </p:nvSpPr>
        <p:spPr>
          <a:xfrm>
            <a:off x="539925" y="1714775"/>
            <a:ext cx="1467600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OBIETTIVO</a:t>
            </a: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DESTINATARI</a:t>
            </a:r>
            <a:endParaRPr b="1">
              <a:solidFill>
                <a:srgbClr val="EB5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TEST</a:t>
            </a: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 </a:t>
            </a: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QUESTIONARIO</a:t>
            </a:r>
            <a:endParaRPr b="1">
              <a:solidFill>
                <a:srgbClr val="EB5600"/>
              </a:solidFill>
            </a:endParaRPr>
          </a:p>
        </p:txBody>
      </p:sp>
      <p:sp>
        <p:nvSpPr>
          <p:cNvPr id="507" name="Google Shape;507;p43"/>
          <p:cNvSpPr/>
          <p:nvPr/>
        </p:nvSpPr>
        <p:spPr>
          <a:xfrm>
            <a:off x="651443" y="604554"/>
            <a:ext cx="951900" cy="934200"/>
          </a:xfrm>
          <a:prstGeom prst="ellipse">
            <a:avLst/>
          </a:prstGeom>
          <a:solidFill>
            <a:srgbClr val="EB5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000"/>
          </a:p>
        </p:txBody>
      </p:sp>
      <p:sp>
        <p:nvSpPr>
          <p:cNvPr id="508" name="Google Shape;508;p43"/>
          <p:cNvSpPr txBox="1">
            <a:spLocks noGrp="1"/>
          </p:cNvSpPr>
          <p:nvPr>
            <p:ph type="body" idx="1"/>
          </p:nvPr>
        </p:nvSpPr>
        <p:spPr>
          <a:xfrm>
            <a:off x="1715275" y="841850"/>
            <a:ext cx="7140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SCREENING IN SPECIFICI CONTESTI DI SOCIALIZZAZIONE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4"/>
          <p:cNvSpPr txBox="1">
            <a:spLocks noGrp="1"/>
          </p:cNvSpPr>
          <p:nvPr>
            <p:ph type="body" idx="1"/>
          </p:nvPr>
        </p:nvSpPr>
        <p:spPr>
          <a:xfrm>
            <a:off x="727650" y="1784300"/>
            <a:ext cx="7688700" cy="3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it" sz="1500">
                <a:solidFill>
                  <a:srgbClr val="000000"/>
                </a:solidFill>
              </a:rPr>
              <a:t>Sistema unico notifica dei casi basato su anagrafe unica regionale </a:t>
            </a:r>
            <a:r>
              <a:rPr lang="it" sz="1500" b="1" u="sng">
                <a:solidFill>
                  <a:srgbClr val="000000"/>
                </a:solidFill>
              </a:rPr>
              <a:t>SIAVr-COVID19</a:t>
            </a:r>
            <a:endParaRPr sz="1500" b="1" u="sng">
              <a:solidFill>
                <a:srgbClr val="000000"/>
              </a:solidFill>
            </a:endParaRPr>
          </a:p>
          <a:p>
            <a:pPr marL="457200" lvl="0" indent="-3238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it" sz="1500">
                <a:solidFill>
                  <a:srgbClr val="000000"/>
                </a:solidFill>
              </a:rPr>
              <a:t>Caricamento per ogni positivo di tutti i </a:t>
            </a:r>
            <a:r>
              <a:rPr lang="it" sz="1500" b="1">
                <a:solidFill>
                  <a:srgbClr val="000000"/>
                </a:solidFill>
              </a:rPr>
              <a:t>contatti scolastici</a:t>
            </a:r>
            <a:r>
              <a:rPr lang="it" sz="1500">
                <a:solidFill>
                  <a:srgbClr val="000000"/>
                </a:solidFill>
              </a:rPr>
              <a:t> identificati dai SISP e dalle scuole durante l’indagine epidemiologica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it" sz="1500">
                <a:solidFill>
                  <a:srgbClr val="000000"/>
                </a:solidFill>
              </a:rPr>
              <a:t>Gestione dei singoli eventi e di tutti  i casi correlati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it" sz="1500">
                <a:solidFill>
                  <a:srgbClr val="000000"/>
                </a:solidFill>
              </a:rPr>
              <a:t>Alert di generazione di casi secondari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it" sz="1500">
                <a:solidFill>
                  <a:srgbClr val="000000"/>
                </a:solidFill>
              </a:rPr>
              <a:t>Monitoraggio statistico eventi scolastici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14" name="Google Shape;514;p44"/>
          <p:cNvSpPr txBox="1">
            <a:spLocks noGrp="1"/>
          </p:cNvSpPr>
          <p:nvPr>
            <p:ph type="body" idx="1"/>
          </p:nvPr>
        </p:nvSpPr>
        <p:spPr>
          <a:xfrm>
            <a:off x="1715275" y="841850"/>
            <a:ext cx="7140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FLUSSO INFORMATIVO, RACCOLTA E ANALISI DATI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515" name="Google Shape;515;p44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4"/>
          <p:cNvSpPr/>
          <p:nvPr/>
        </p:nvSpPr>
        <p:spPr>
          <a:xfrm>
            <a:off x="651443" y="604554"/>
            <a:ext cx="951900" cy="934200"/>
          </a:xfrm>
          <a:prstGeom prst="ellipse">
            <a:avLst/>
          </a:prstGeom>
          <a:solidFill>
            <a:srgbClr val="1C367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5"/>
          <p:cNvSpPr/>
          <p:nvPr/>
        </p:nvSpPr>
        <p:spPr>
          <a:xfrm>
            <a:off x="-50" y="3529125"/>
            <a:ext cx="9144000" cy="161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45"/>
          <p:cNvGrpSpPr/>
          <p:nvPr/>
        </p:nvGrpSpPr>
        <p:grpSpPr>
          <a:xfrm>
            <a:off x="1174715" y="2050238"/>
            <a:ext cx="6794565" cy="1957275"/>
            <a:chOff x="914400" y="2079625"/>
            <a:chExt cx="8097444" cy="2609700"/>
          </a:xfrm>
        </p:grpSpPr>
        <p:sp>
          <p:nvSpPr>
            <p:cNvPr id="523" name="Google Shape;523;p45"/>
            <p:cNvSpPr/>
            <p:nvPr/>
          </p:nvSpPr>
          <p:spPr>
            <a:xfrm>
              <a:off x="914400" y="2079625"/>
              <a:ext cx="3009600" cy="2609700"/>
            </a:xfrm>
            <a:prstGeom prst="chevron">
              <a:avLst>
                <a:gd name="adj" fmla="val 26399"/>
              </a:avLst>
            </a:prstGeom>
            <a:solidFill>
              <a:srgbClr val="42AFB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282F3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6002244" y="2079625"/>
              <a:ext cx="3009600" cy="2609700"/>
            </a:xfrm>
            <a:prstGeom prst="chevron">
              <a:avLst>
                <a:gd name="adj" fmla="val 26399"/>
              </a:avLst>
            </a:prstGeom>
            <a:solidFill>
              <a:srgbClr val="C2C92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282F3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3447528" y="2079625"/>
              <a:ext cx="3009600" cy="2609700"/>
            </a:xfrm>
            <a:prstGeom prst="chevron">
              <a:avLst>
                <a:gd name="adj" fmla="val 26399"/>
              </a:avLst>
            </a:prstGeom>
            <a:solidFill>
              <a:srgbClr val="FCB41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282F3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6" name="Google Shape;526;p45"/>
          <p:cNvSpPr txBox="1"/>
          <p:nvPr/>
        </p:nvSpPr>
        <p:spPr>
          <a:xfrm>
            <a:off x="1811125" y="2467500"/>
            <a:ext cx="15753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Raccolta dati e flusso informativo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45"/>
          <p:cNvSpPr txBox="1"/>
          <p:nvPr/>
        </p:nvSpPr>
        <p:spPr>
          <a:xfrm>
            <a:off x="4066888" y="2467500"/>
            <a:ext cx="13758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Valutazione e analisi dei dati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8" name="Google Shape;528;p45"/>
          <p:cNvSpPr txBox="1"/>
          <p:nvPr/>
        </p:nvSpPr>
        <p:spPr>
          <a:xfrm>
            <a:off x="6123175" y="2467500"/>
            <a:ext cx="15393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Pianificazione di sanità pubblica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29" name="Google Shape;529;p45"/>
          <p:cNvGrpSpPr/>
          <p:nvPr/>
        </p:nvGrpSpPr>
        <p:grpSpPr>
          <a:xfrm>
            <a:off x="4211642" y="3200155"/>
            <a:ext cx="784232" cy="700991"/>
            <a:chOff x="5418138" y="4568825"/>
            <a:chExt cx="568325" cy="508001"/>
          </a:xfrm>
        </p:grpSpPr>
        <p:sp>
          <p:nvSpPr>
            <p:cNvPr id="530" name="Google Shape;530;p45"/>
            <p:cNvSpPr/>
            <p:nvPr/>
          </p:nvSpPr>
          <p:spPr>
            <a:xfrm>
              <a:off x="5795963" y="4730750"/>
              <a:ext cx="128588" cy="346075"/>
            </a:xfrm>
            <a:custGeom>
              <a:avLst/>
              <a:gdLst/>
              <a:ahLst/>
              <a:cxnLst/>
              <a:rect l="l" t="t" r="r" b="b"/>
              <a:pathLst>
                <a:path w="40" h="107" extrusionOk="0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45"/>
            <p:cNvSpPr/>
            <p:nvPr/>
          </p:nvSpPr>
          <p:spPr>
            <a:xfrm>
              <a:off x="5418138" y="4568825"/>
              <a:ext cx="568325" cy="323850"/>
            </a:xfrm>
            <a:custGeom>
              <a:avLst/>
              <a:gdLst/>
              <a:ahLst/>
              <a:cxnLst/>
              <a:rect l="l" t="t" r="r" b="b"/>
              <a:pathLst>
                <a:path w="176" h="100" extrusionOk="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45"/>
            <p:cNvSpPr/>
            <p:nvPr/>
          </p:nvSpPr>
          <p:spPr>
            <a:xfrm>
              <a:off x="5449888" y="4856163"/>
              <a:ext cx="130175" cy="220663"/>
            </a:xfrm>
            <a:custGeom>
              <a:avLst/>
              <a:gdLst/>
              <a:ahLst/>
              <a:cxnLst/>
              <a:rect l="l" t="t" r="r" b="b"/>
              <a:pathLst>
                <a:path w="40" h="68" extrusionOk="0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5621338" y="4895850"/>
              <a:ext cx="128588" cy="180975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45"/>
          <p:cNvGrpSpPr/>
          <p:nvPr/>
        </p:nvGrpSpPr>
        <p:grpSpPr>
          <a:xfrm>
            <a:off x="6363886" y="3167041"/>
            <a:ext cx="728634" cy="767231"/>
            <a:chOff x="5995988" y="2712903"/>
            <a:chExt cx="2457451" cy="2587625"/>
          </a:xfrm>
        </p:grpSpPr>
        <p:sp>
          <p:nvSpPr>
            <p:cNvPr id="535" name="Google Shape;535;p45"/>
            <p:cNvSpPr/>
            <p:nvPr/>
          </p:nvSpPr>
          <p:spPr>
            <a:xfrm>
              <a:off x="5995988" y="2712903"/>
              <a:ext cx="2457451" cy="2587625"/>
            </a:xfrm>
            <a:custGeom>
              <a:avLst/>
              <a:gdLst/>
              <a:ahLst/>
              <a:cxnLst/>
              <a:rect l="l" t="t" r="r" b="b"/>
              <a:pathLst>
                <a:path w="771" h="812" extrusionOk="0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6515101" y="3270116"/>
              <a:ext cx="1450975" cy="1435100"/>
            </a:xfrm>
            <a:custGeom>
              <a:avLst/>
              <a:gdLst/>
              <a:ahLst/>
              <a:cxnLst/>
              <a:rect l="l" t="t" r="r" b="b"/>
              <a:pathLst>
                <a:path w="455" h="450" extrusionOk="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7040563" y="2874828"/>
              <a:ext cx="1381125" cy="1384301"/>
            </a:xfrm>
            <a:custGeom>
              <a:avLst/>
              <a:gdLst/>
              <a:ahLst/>
              <a:cxnLst/>
              <a:rect l="l" t="t" r="r" b="b"/>
              <a:pathLst>
                <a:path w="433" h="434" extrusionOk="0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8" name="Google Shape;538;p45"/>
          <p:cNvSpPr/>
          <p:nvPr/>
        </p:nvSpPr>
        <p:spPr>
          <a:xfrm>
            <a:off x="2098850" y="3498077"/>
            <a:ext cx="784224" cy="288650"/>
          </a:xfrm>
          <a:custGeom>
            <a:avLst/>
            <a:gdLst/>
            <a:ahLst/>
            <a:cxnLst/>
            <a:rect l="l" t="t" r="r" b="b"/>
            <a:pathLst>
              <a:path w="1462" h="518" extrusionOk="0">
                <a:moveTo>
                  <a:pt x="1002" y="0"/>
                </a:moveTo>
                <a:cubicBezTo>
                  <a:pt x="988" y="0"/>
                  <a:pt x="976" y="11"/>
                  <a:pt x="974" y="25"/>
                </a:cubicBezTo>
                <a:cubicBezTo>
                  <a:pt x="962" y="149"/>
                  <a:pt x="858" y="245"/>
                  <a:pt x="731" y="245"/>
                </a:cubicBezTo>
                <a:cubicBezTo>
                  <a:pt x="604" y="245"/>
                  <a:pt x="500" y="149"/>
                  <a:pt x="487" y="25"/>
                </a:cubicBezTo>
                <a:cubicBezTo>
                  <a:pt x="485" y="11"/>
                  <a:pt x="474" y="0"/>
                  <a:pt x="459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57" y="0"/>
                  <a:pt x="0" y="57"/>
                  <a:pt x="0" y="126"/>
                </a:cubicBezTo>
                <a:cubicBezTo>
                  <a:pt x="0" y="391"/>
                  <a:pt x="0" y="391"/>
                  <a:pt x="0" y="391"/>
                </a:cubicBezTo>
                <a:cubicBezTo>
                  <a:pt x="0" y="461"/>
                  <a:pt x="57" y="518"/>
                  <a:pt x="126" y="518"/>
                </a:cubicBezTo>
                <a:cubicBezTo>
                  <a:pt x="1335" y="518"/>
                  <a:pt x="1335" y="518"/>
                  <a:pt x="1335" y="518"/>
                </a:cubicBezTo>
                <a:cubicBezTo>
                  <a:pt x="1405" y="518"/>
                  <a:pt x="1462" y="461"/>
                  <a:pt x="1462" y="391"/>
                </a:cubicBezTo>
                <a:cubicBezTo>
                  <a:pt x="1462" y="127"/>
                  <a:pt x="1462" y="127"/>
                  <a:pt x="1462" y="127"/>
                </a:cubicBezTo>
                <a:cubicBezTo>
                  <a:pt x="1462" y="57"/>
                  <a:pt x="1405" y="0"/>
                  <a:pt x="1335" y="0"/>
                </a:cubicBezTo>
                <a:cubicBezTo>
                  <a:pt x="1002" y="0"/>
                  <a:pt x="1002" y="0"/>
                  <a:pt x="1002" y="0"/>
                </a:cubicBezTo>
                <a:close/>
                <a:moveTo>
                  <a:pt x="1002" y="0"/>
                </a:moveTo>
                <a:cubicBezTo>
                  <a:pt x="1002" y="0"/>
                  <a:pt x="1002" y="0"/>
                  <a:pt x="1002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5"/>
          <p:cNvSpPr/>
          <p:nvPr/>
        </p:nvSpPr>
        <p:spPr>
          <a:xfrm>
            <a:off x="2343050" y="3167050"/>
            <a:ext cx="295800" cy="384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45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5"/>
          <p:cNvSpPr txBox="1">
            <a:spLocks noGrp="1"/>
          </p:cNvSpPr>
          <p:nvPr>
            <p:ph type="body" idx="1"/>
          </p:nvPr>
        </p:nvSpPr>
        <p:spPr>
          <a:xfrm>
            <a:off x="1715275" y="841850"/>
            <a:ext cx="7140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FLUSSO INFORMATIVO, RACCOLTA E ANALISI DATI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542" name="Google Shape;542;p45"/>
          <p:cNvSpPr/>
          <p:nvPr/>
        </p:nvSpPr>
        <p:spPr>
          <a:xfrm>
            <a:off x="651443" y="604554"/>
            <a:ext cx="951900" cy="934200"/>
          </a:xfrm>
          <a:prstGeom prst="ellipse">
            <a:avLst/>
          </a:prstGeom>
          <a:solidFill>
            <a:srgbClr val="1C367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6"/>
          <p:cNvSpPr txBox="1">
            <a:spLocks noGrp="1"/>
          </p:cNvSpPr>
          <p:nvPr>
            <p:ph type="body" idx="1"/>
          </p:nvPr>
        </p:nvSpPr>
        <p:spPr>
          <a:xfrm>
            <a:off x="2095775" y="1813038"/>
            <a:ext cx="6286500" cy="3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Generare un modello basato su dati reali in grado di </a:t>
            </a:r>
            <a:r>
              <a:rPr lang="it" b="1">
                <a:solidFill>
                  <a:srgbClr val="000000"/>
                </a:solidFill>
              </a:rPr>
              <a:t>spiegare i dettagli delle catene di contagio</a:t>
            </a:r>
            <a:r>
              <a:rPr lang="it">
                <a:solidFill>
                  <a:srgbClr val="000000"/>
                </a:solidFill>
              </a:rPr>
              <a:t>, avvalendosi anche della tipizzazione virale, al fine di scegliere le misure più idonee di contenimento dell’epidemia e di valutare gli effetti delle varie politiche di Sanità Pubblica in diverse aree e scenari epidemiologici.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highlight>
                  <a:schemeClr val="lt1"/>
                </a:highlight>
              </a:rPr>
              <a:t>Sviluppo di </a:t>
            </a:r>
            <a:r>
              <a:rPr lang="it" b="1">
                <a:solidFill>
                  <a:srgbClr val="000000"/>
                </a:solidFill>
                <a:highlight>
                  <a:schemeClr val="lt1"/>
                </a:highlight>
              </a:rPr>
              <a:t>modelli di diffusione del virus</a:t>
            </a:r>
            <a:r>
              <a:rPr lang="it">
                <a:solidFill>
                  <a:srgbClr val="000000"/>
                </a:solidFill>
                <a:highlight>
                  <a:schemeClr val="lt1"/>
                </a:highlight>
              </a:rPr>
              <a:t> utilizzando le attuali conoscenze epidemiologiche ed i dati raccolti dai Dipartimenti di Prevenzione attraverso l’attività di </a:t>
            </a:r>
            <a:r>
              <a:rPr lang="it" i="1">
                <a:solidFill>
                  <a:srgbClr val="000000"/>
                </a:solidFill>
                <a:highlight>
                  <a:schemeClr val="lt1"/>
                </a:highlight>
              </a:rPr>
              <a:t>contact tracing</a:t>
            </a:r>
            <a:r>
              <a:rPr lang="it">
                <a:solidFill>
                  <a:srgbClr val="000000"/>
                </a:solidFill>
                <a:highlight>
                  <a:schemeClr val="lt1"/>
                </a:highlight>
              </a:rPr>
              <a:t>, in particolare per il contesto scolastico ed in generale per le fasce di età interessate. </a:t>
            </a:r>
            <a:endParaRPr sz="1500"/>
          </a:p>
        </p:txBody>
      </p:sp>
      <p:pic>
        <p:nvPicPr>
          <p:cNvPr id="548" name="Google Shape;548;p46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6"/>
          <p:cNvSpPr txBox="1">
            <a:spLocks noGrp="1"/>
          </p:cNvSpPr>
          <p:nvPr>
            <p:ph type="body" idx="1"/>
          </p:nvPr>
        </p:nvSpPr>
        <p:spPr>
          <a:xfrm>
            <a:off x="504300" y="1813038"/>
            <a:ext cx="1246200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OBIETTIVO</a:t>
            </a: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EB5600"/>
                </a:solidFill>
              </a:rPr>
              <a:t>MODALITÀ OPERATIVE</a:t>
            </a: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B5600"/>
              </a:solidFill>
            </a:endParaRPr>
          </a:p>
        </p:txBody>
      </p:sp>
      <p:sp>
        <p:nvSpPr>
          <p:cNvPr id="550" name="Google Shape;550;p46"/>
          <p:cNvSpPr/>
          <p:nvPr/>
        </p:nvSpPr>
        <p:spPr>
          <a:xfrm>
            <a:off x="651443" y="604554"/>
            <a:ext cx="951900" cy="934200"/>
          </a:xfrm>
          <a:prstGeom prst="ellipse">
            <a:avLst/>
          </a:prstGeom>
          <a:solidFill>
            <a:srgbClr val="C2C92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000"/>
          </a:p>
        </p:txBody>
      </p:sp>
      <p:sp>
        <p:nvSpPr>
          <p:cNvPr id="551" name="Google Shape;551;p46"/>
          <p:cNvSpPr txBox="1">
            <a:spLocks noGrp="1"/>
          </p:cNvSpPr>
          <p:nvPr>
            <p:ph type="body" idx="1"/>
          </p:nvPr>
        </p:nvSpPr>
        <p:spPr>
          <a:xfrm>
            <a:off x="1715275" y="841850"/>
            <a:ext cx="7140900" cy="4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SVILUPPO DI MODELLI PREVISIONALI DI DIFFUSIONE</a:t>
            </a:r>
            <a:endParaRPr sz="2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677400" y="635175"/>
            <a:ext cx="7739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3"/>
                </a:solidFill>
              </a:rPr>
              <a:t>SITUAZIONE EPIDEMIOLOGICA</a:t>
            </a:r>
            <a:endParaRPr sz="2000">
              <a:solidFill>
                <a:schemeClr val="accent3"/>
              </a:solidFill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248" y="1364975"/>
            <a:ext cx="7170427" cy="356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>
            <a:spLocks noGrp="1"/>
          </p:cNvSpPr>
          <p:nvPr>
            <p:ph type="title"/>
          </p:nvPr>
        </p:nvSpPr>
        <p:spPr>
          <a:xfrm>
            <a:off x="677400" y="635175"/>
            <a:ext cx="7739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3"/>
                </a:solidFill>
              </a:rPr>
              <a:t>SITUAZIONE EPIDEMIOLOGICA</a:t>
            </a:r>
            <a:endParaRPr sz="2000">
              <a:solidFill>
                <a:schemeClr val="accent3"/>
              </a:solidFill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4">
            <a:alphaModFix/>
          </a:blip>
          <a:srcRect l="621" t="856" r="788" b="669"/>
          <a:stretch/>
        </p:blipFill>
        <p:spPr>
          <a:xfrm>
            <a:off x="1968175" y="1237125"/>
            <a:ext cx="6188875" cy="372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658525" y="6092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" sz="2000" dirty="0">
                <a:solidFill>
                  <a:schemeClr val="accent3"/>
                </a:solidFill>
              </a:rPr>
              <a:t>SITUAZIONE </a:t>
            </a:r>
            <a:r>
              <a:rPr lang="it" sz="2000" dirty="0" smtClean="0">
                <a:solidFill>
                  <a:schemeClr val="accent3"/>
                </a:solidFill>
              </a:rPr>
              <a:t>EPIDEMIOLOGICA</a:t>
            </a:r>
            <a:br>
              <a:rPr lang="it" sz="2000" dirty="0" smtClean="0">
                <a:solidFill>
                  <a:schemeClr val="accent3"/>
                </a:solidFill>
              </a:rPr>
            </a:br>
            <a:r>
              <a:rPr lang="it-IT" sz="1400" i="1" dirty="0" smtClean="0"/>
              <a:t>Tutti </a:t>
            </a:r>
            <a:r>
              <a:rPr lang="it-IT" sz="1400" i="1" dirty="0"/>
              <a:t>i casi dal 7 gennaio 2021</a:t>
            </a:r>
            <a:br>
              <a:rPr lang="it-IT" sz="1400" i="1" dirty="0"/>
            </a:br>
            <a:r>
              <a:rPr lang="it-IT" sz="1400" i="1" dirty="0" smtClean="0"/>
              <a:t/>
            </a:r>
            <a:br>
              <a:rPr lang="it-IT" sz="1400" i="1" dirty="0" smtClean="0"/>
            </a:br>
            <a:r>
              <a:rPr lang="it-IT" sz="1200" i="1" dirty="0" smtClean="0"/>
              <a:t>Bambini </a:t>
            </a:r>
            <a:r>
              <a:rPr lang="it-IT" sz="1200" i="1" dirty="0"/>
              <a:t>e ragazzi positivi (e posti in </a:t>
            </a:r>
            <a:r>
              <a:rPr lang="it-IT" sz="1200" i="1" dirty="0" smtClean="0"/>
              <a:t>isolamento, </a:t>
            </a:r>
            <a:r>
              <a:rPr lang="it-IT" sz="1200" i="1" dirty="0"/>
              <a:t>posti in quarantena di età </a:t>
            </a:r>
            <a:r>
              <a:rPr lang="it-IT" sz="1200" i="1" dirty="0" smtClean="0"/>
              <a:t>scolastica</a:t>
            </a:r>
            <a:br>
              <a:rPr lang="it-IT" sz="1200" i="1" dirty="0" smtClean="0"/>
            </a:br>
            <a:r>
              <a:rPr lang="it-IT" sz="1200" i="1" u="sng" dirty="0" smtClean="0"/>
              <a:t>La </a:t>
            </a:r>
            <a:r>
              <a:rPr lang="it-IT" sz="1200" i="1" u="sng" dirty="0"/>
              <a:t>fonte di contagio/contatto non è necessariamente la scuola, sono qui considerati tutti i soggetti notificati</a:t>
            </a:r>
            <a:br>
              <a:rPr lang="it-IT" sz="1200" i="1" u="sng" dirty="0"/>
            </a:br>
            <a:r>
              <a:rPr lang="it-IT" sz="1200" i="1" dirty="0"/>
              <a:t/>
            </a:r>
            <a:br>
              <a:rPr lang="it-IT" sz="1200" i="1" dirty="0"/>
            </a:br>
            <a:endParaRPr sz="1200" dirty="0"/>
          </a:p>
        </p:txBody>
      </p:sp>
      <p:graphicFrame>
        <p:nvGraphicFramePr>
          <p:cNvPr id="276" name="Google Shape;276;p33"/>
          <p:cNvGraphicFramePr/>
          <p:nvPr>
            <p:extLst>
              <p:ext uri="{D42A27DB-BD31-4B8C-83A1-F6EECF244321}">
                <p14:modId xmlns:p14="http://schemas.microsoft.com/office/powerpoint/2010/main" val="3933864682"/>
              </p:ext>
            </p:extLst>
          </p:nvPr>
        </p:nvGraphicFramePr>
        <p:xfrm>
          <a:off x="743487" y="2128283"/>
          <a:ext cx="7518775" cy="2773470"/>
        </p:xfrm>
        <a:graphic>
          <a:graphicData uri="http://schemas.openxmlformats.org/drawingml/2006/table">
            <a:tbl>
              <a:tblPr>
                <a:noFill/>
                <a:tableStyleId>{8C3E986C-8A9C-4ECE-9032-812ABFF9BE16}</a:tableStyleId>
              </a:tblPr>
              <a:tblGrid>
                <a:gridCol w="2022850"/>
                <a:gridCol w="1831975"/>
                <a:gridCol w="1831975"/>
                <a:gridCol w="1831975"/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 dirty="0"/>
                        <a:t>Età scolastica per: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Quarantene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Positivi/Isolamenti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Totale</a:t>
                      </a:r>
                      <a:endParaRPr b="1"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Asilo Nido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1.585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407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1.992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Scuola dell’Infanzia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4.574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545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5.119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Scuola Primaria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8.072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1.150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9.222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Scuola Secondaria I°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dirty="0"/>
                        <a:t>6.135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878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7.013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Scuola Secondaria II°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2.869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1.378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dirty="0"/>
                        <a:t>4.247</a:t>
                      </a:r>
                      <a:endParaRPr dirty="0"/>
                    </a:p>
                  </a:txBody>
                  <a:tcPr marL="91425" marR="91425" marT="91425" marB="91425"/>
                </a:tc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Totale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 dirty="0"/>
                        <a:t>23.235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4.358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 dirty="0"/>
                        <a:t>27.593</a:t>
                      </a:r>
                      <a:endParaRPr b="1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title"/>
          </p:nvPr>
        </p:nvSpPr>
        <p:spPr>
          <a:xfrm>
            <a:off x="677400" y="635175"/>
            <a:ext cx="7739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3"/>
                </a:solidFill>
              </a:rPr>
              <a:t>OBIETTIVI</a:t>
            </a:r>
            <a:endParaRPr sz="2000">
              <a:solidFill>
                <a:schemeClr val="accent3"/>
              </a:solidFill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867300" y="1474000"/>
            <a:ext cx="7548900" cy="3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La scuola è fondamentale per la crescita e la socializzazione ed è una priorità.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Garantire sempre, ove possibile, il mantenimento della </a:t>
            </a:r>
            <a:r>
              <a:rPr lang="it" b="1">
                <a:latin typeface="Lato"/>
                <a:ea typeface="Lato"/>
                <a:cs typeface="Lato"/>
                <a:sym typeface="Lato"/>
              </a:rPr>
              <a:t>didattica in presenza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Rafforzare le attività di </a:t>
            </a:r>
            <a:r>
              <a:rPr lang="it" b="1">
                <a:latin typeface="Lato"/>
                <a:ea typeface="Lato"/>
                <a:cs typeface="Lato"/>
                <a:sym typeface="Lato"/>
              </a:rPr>
              <a:t>sorveglianza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Sviluppare </a:t>
            </a:r>
            <a:r>
              <a:rPr lang="it" b="1">
                <a:latin typeface="Lato"/>
                <a:ea typeface="Lato"/>
                <a:cs typeface="Lato"/>
                <a:sym typeface="Lato"/>
              </a:rPr>
              <a:t>nuove strategie sostenibili </a:t>
            </a:r>
            <a:r>
              <a:rPr lang="it">
                <a:latin typeface="Lato"/>
                <a:ea typeface="Lato"/>
                <a:cs typeface="Lato"/>
                <a:sym typeface="Lato"/>
              </a:rPr>
              <a:t>di monitoraggio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Avviare puntuali azioni di sorveglianza in </a:t>
            </a:r>
            <a:r>
              <a:rPr lang="it" b="1">
                <a:latin typeface="Lato"/>
                <a:ea typeface="Lato"/>
                <a:cs typeface="Lato"/>
                <a:sym typeface="Lato"/>
              </a:rPr>
              <a:t>specifici contesti di socializzazione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Attuare interventi efficaci e tempestivi adeguati</a:t>
            </a:r>
            <a:r>
              <a:rPr lang="it" b="1">
                <a:latin typeface="Lato"/>
                <a:ea typeface="Lato"/>
                <a:cs typeface="Lato"/>
                <a:sym typeface="Lato"/>
              </a:rPr>
              <a:t> all’evolversi della situazione epidemiologica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>
            <a:spLocks noGrp="1"/>
          </p:cNvSpPr>
          <p:nvPr>
            <p:ph type="title"/>
          </p:nvPr>
        </p:nvSpPr>
        <p:spPr>
          <a:xfrm>
            <a:off x="677100" y="581988"/>
            <a:ext cx="7739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3"/>
                </a:solidFill>
              </a:rPr>
              <a:t>SINERGIE</a:t>
            </a:r>
            <a:endParaRPr sz="2000">
              <a:solidFill>
                <a:schemeClr val="accent3"/>
              </a:solidFill>
            </a:endParaRPr>
          </a:p>
        </p:txBody>
      </p:sp>
      <p:pic>
        <p:nvPicPr>
          <p:cNvPr id="289" name="Google Shape;289;p35"/>
          <p:cNvPicPr preferRelativeResize="0"/>
          <p:nvPr/>
        </p:nvPicPr>
        <p:blipFill rotWithShape="1">
          <a:blip r:embed="rId3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>
            <a:spLocks noGrp="1"/>
          </p:cNvSpPr>
          <p:nvPr>
            <p:ph type="title"/>
          </p:nvPr>
        </p:nvSpPr>
        <p:spPr>
          <a:xfrm>
            <a:off x="677100" y="581988"/>
            <a:ext cx="77391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3"/>
                </a:solidFill>
              </a:rPr>
              <a:t>SINERGIE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457200" y="1350125"/>
            <a:ext cx="28413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Direzione Prevenzione della Regione del Veneto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Dipartimenti di Prevenzione delle Aziende ULSS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Laboratori di Microbiologia della Regione del Veneto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Azienda Zero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Comuni ed Enti Locali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5894425" y="1416650"/>
            <a:ext cx="321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Ufficio Scolastico Regionale e Uffici Scolastici Provinciali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Istituti Scolastici statali e paritari della Regione del Veneto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Istituti Scolastici statali e paritari della Regione del Veneto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1400"/>
              <a:buFont typeface="Lato"/>
              <a:buChar char="❖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Università degli Studi di Padova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3198875" y="2201433"/>
            <a:ext cx="1312307" cy="1257992"/>
          </a:xfrm>
          <a:custGeom>
            <a:avLst/>
            <a:gdLst/>
            <a:ahLst/>
            <a:cxnLst/>
            <a:rect l="l" t="t" r="r" b="b"/>
            <a:pathLst>
              <a:path w="276" h="274" extrusionOk="0">
                <a:moveTo>
                  <a:pt x="81" y="219"/>
                </a:moveTo>
                <a:cubicBezTo>
                  <a:pt x="78" y="226"/>
                  <a:pt x="74" y="232"/>
                  <a:pt x="71" y="239"/>
                </a:cubicBezTo>
                <a:cubicBezTo>
                  <a:pt x="67" y="247"/>
                  <a:pt x="62" y="255"/>
                  <a:pt x="54" y="260"/>
                </a:cubicBezTo>
                <a:cubicBezTo>
                  <a:pt x="40" y="268"/>
                  <a:pt x="24" y="263"/>
                  <a:pt x="17" y="250"/>
                </a:cubicBezTo>
                <a:cubicBezTo>
                  <a:pt x="12" y="239"/>
                  <a:pt x="16" y="222"/>
                  <a:pt x="28" y="215"/>
                </a:cubicBezTo>
                <a:cubicBezTo>
                  <a:pt x="36" y="210"/>
                  <a:pt x="45" y="205"/>
                  <a:pt x="53" y="201"/>
                </a:cubicBezTo>
                <a:cubicBezTo>
                  <a:pt x="55" y="200"/>
                  <a:pt x="57" y="199"/>
                  <a:pt x="60" y="197"/>
                </a:cubicBezTo>
                <a:cubicBezTo>
                  <a:pt x="40" y="177"/>
                  <a:pt x="21" y="157"/>
                  <a:pt x="0" y="137"/>
                </a:cubicBezTo>
                <a:cubicBezTo>
                  <a:pt x="16" y="122"/>
                  <a:pt x="32" y="107"/>
                  <a:pt x="48" y="91"/>
                </a:cubicBezTo>
                <a:cubicBezTo>
                  <a:pt x="51" y="96"/>
                  <a:pt x="53" y="101"/>
                  <a:pt x="56" y="106"/>
                </a:cubicBezTo>
                <a:cubicBezTo>
                  <a:pt x="65" y="123"/>
                  <a:pt x="88" y="134"/>
                  <a:pt x="107" y="126"/>
                </a:cubicBezTo>
                <a:cubicBezTo>
                  <a:pt x="120" y="121"/>
                  <a:pt x="130" y="106"/>
                  <a:pt x="129" y="91"/>
                </a:cubicBezTo>
                <a:cubicBezTo>
                  <a:pt x="128" y="71"/>
                  <a:pt x="116" y="59"/>
                  <a:pt x="99" y="51"/>
                </a:cubicBezTo>
                <a:cubicBezTo>
                  <a:pt x="99" y="51"/>
                  <a:pt x="98" y="51"/>
                  <a:pt x="97" y="50"/>
                </a:cubicBezTo>
                <a:cubicBezTo>
                  <a:pt x="96" y="49"/>
                  <a:pt x="94" y="48"/>
                  <a:pt x="92" y="47"/>
                </a:cubicBezTo>
                <a:cubicBezTo>
                  <a:pt x="107" y="32"/>
                  <a:pt x="123" y="16"/>
                  <a:pt x="139" y="0"/>
                </a:cubicBezTo>
                <a:cubicBezTo>
                  <a:pt x="158" y="19"/>
                  <a:pt x="177" y="38"/>
                  <a:pt x="196" y="58"/>
                </a:cubicBezTo>
                <a:cubicBezTo>
                  <a:pt x="202" y="47"/>
                  <a:pt x="207" y="38"/>
                  <a:pt x="212" y="28"/>
                </a:cubicBezTo>
                <a:cubicBezTo>
                  <a:pt x="219" y="16"/>
                  <a:pt x="236" y="10"/>
                  <a:pt x="248" y="15"/>
                </a:cubicBezTo>
                <a:cubicBezTo>
                  <a:pt x="259" y="20"/>
                  <a:pt x="265" y="32"/>
                  <a:pt x="262" y="45"/>
                </a:cubicBezTo>
                <a:cubicBezTo>
                  <a:pt x="259" y="57"/>
                  <a:pt x="250" y="63"/>
                  <a:pt x="240" y="68"/>
                </a:cubicBezTo>
                <a:cubicBezTo>
                  <a:pt x="233" y="71"/>
                  <a:pt x="227" y="75"/>
                  <a:pt x="221" y="78"/>
                </a:cubicBezTo>
                <a:cubicBezTo>
                  <a:pt x="220" y="78"/>
                  <a:pt x="220" y="79"/>
                  <a:pt x="218" y="80"/>
                </a:cubicBezTo>
                <a:cubicBezTo>
                  <a:pt x="225" y="87"/>
                  <a:pt x="232" y="94"/>
                  <a:pt x="239" y="100"/>
                </a:cubicBezTo>
                <a:cubicBezTo>
                  <a:pt x="250" y="112"/>
                  <a:pt x="262" y="123"/>
                  <a:pt x="273" y="135"/>
                </a:cubicBezTo>
                <a:cubicBezTo>
                  <a:pt x="276" y="137"/>
                  <a:pt x="275" y="138"/>
                  <a:pt x="273" y="140"/>
                </a:cubicBezTo>
                <a:cubicBezTo>
                  <a:pt x="256" y="157"/>
                  <a:pt x="238" y="175"/>
                  <a:pt x="221" y="192"/>
                </a:cubicBezTo>
                <a:cubicBezTo>
                  <a:pt x="220" y="193"/>
                  <a:pt x="219" y="194"/>
                  <a:pt x="218" y="196"/>
                </a:cubicBezTo>
                <a:cubicBezTo>
                  <a:pt x="225" y="199"/>
                  <a:pt x="231" y="203"/>
                  <a:pt x="238" y="206"/>
                </a:cubicBezTo>
                <a:cubicBezTo>
                  <a:pt x="248" y="211"/>
                  <a:pt x="256" y="217"/>
                  <a:pt x="259" y="229"/>
                </a:cubicBezTo>
                <a:cubicBezTo>
                  <a:pt x="262" y="239"/>
                  <a:pt x="258" y="250"/>
                  <a:pt x="251" y="256"/>
                </a:cubicBezTo>
                <a:cubicBezTo>
                  <a:pt x="242" y="262"/>
                  <a:pt x="231" y="262"/>
                  <a:pt x="221" y="257"/>
                </a:cubicBezTo>
                <a:cubicBezTo>
                  <a:pt x="212" y="252"/>
                  <a:pt x="208" y="243"/>
                  <a:pt x="203" y="234"/>
                </a:cubicBezTo>
                <a:cubicBezTo>
                  <a:pt x="201" y="229"/>
                  <a:pt x="198" y="224"/>
                  <a:pt x="195" y="218"/>
                </a:cubicBezTo>
                <a:cubicBezTo>
                  <a:pt x="186" y="226"/>
                  <a:pt x="179" y="234"/>
                  <a:pt x="171" y="242"/>
                </a:cubicBezTo>
                <a:cubicBezTo>
                  <a:pt x="162" y="252"/>
                  <a:pt x="152" y="261"/>
                  <a:pt x="142" y="271"/>
                </a:cubicBezTo>
                <a:cubicBezTo>
                  <a:pt x="139" y="274"/>
                  <a:pt x="137" y="274"/>
                  <a:pt x="134" y="271"/>
                </a:cubicBezTo>
                <a:cubicBezTo>
                  <a:pt x="118" y="254"/>
                  <a:pt x="101" y="238"/>
                  <a:pt x="85" y="221"/>
                </a:cubicBezTo>
                <a:cubicBezTo>
                  <a:pt x="84" y="220"/>
                  <a:pt x="83" y="220"/>
                  <a:pt x="81" y="219"/>
                </a:cubicBezTo>
                <a:close/>
              </a:path>
            </a:pathLst>
          </a:custGeom>
          <a:solidFill>
            <a:srgbClr val="074D6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2F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4586846" y="2201433"/>
            <a:ext cx="1307578" cy="1262557"/>
          </a:xfrm>
          <a:custGeom>
            <a:avLst/>
            <a:gdLst/>
            <a:ahLst/>
            <a:cxnLst/>
            <a:rect l="l" t="t" r="r" b="b"/>
            <a:pathLst>
              <a:path w="275" h="275" extrusionOk="0">
                <a:moveTo>
                  <a:pt x="79" y="58"/>
                </a:moveTo>
                <a:cubicBezTo>
                  <a:pt x="99" y="38"/>
                  <a:pt x="118" y="19"/>
                  <a:pt x="137" y="0"/>
                </a:cubicBezTo>
                <a:cubicBezTo>
                  <a:pt x="152" y="16"/>
                  <a:pt x="167" y="31"/>
                  <a:pt x="182" y="46"/>
                </a:cubicBezTo>
                <a:cubicBezTo>
                  <a:pt x="178" y="48"/>
                  <a:pt x="173" y="51"/>
                  <a:pt x="167" y="54"/>
                </a:cubicBezTo>
                <a:cubicBezTo>
                  <a:pt x="151" y="62"/>
                  <a:pt x="141" y="82"/>
                  <a:pt x="145" y="99"/>
                </a:cubicBezTo>
                <a:cubicBezTo>
                  <a:pt x="151" y="125"/>
                  <a:pt x="179" y="135"/>
                  <a:pt x="202" y="121"/>
                </a:cubicBezTo>
                <a:cubicBezTo>
                  <a:pt x="212" y="115"/>
                  <a:pt x="218" y="106"/>
                  <a:pt x="222" y="97"/>
                </a:cubicBezTo>
                <a:cubicBezTo>
                  <a:pt x="224" y="94"/>
                  <a:pt x="225" y="92"/>
                  <a:pt x="226" y="89"/>
                </a:cubicBezTo>
                <a:cubicBezTo>
                  <a:pt x="234" y="96"/>
                  <a:pt x="241" y="102"/>
                  <a:pt x="248" y="109"/>
                </a:cubicBezTo>
                <a:cubicBezTo>
                  <a:pt x="256" y="118"/>
                  <a:pt x="264" y="126"/>
                  <a:pt x="272" y="134"/>
                </a:cubicBezTo>
                <a:cubicBezTo>
                  <a:pt x="275" y="137"/>
                  <a:pt x="275" y="138"/>
                  <a:pt x="272" y="140"/>
                </a:cubicBezTo>
                <a:cubicBezTo>
                  <a:pt x="254" y="158"/>
                  <a:pt x="237" y="176"/>
                  <a:pt x="218" y="194"/>
                </a:cubicBezTo>
                <a:cubicBezTo>
                  <a:pt x="215" y="198"/>
                  <a:pt x="216" y="199"/>
                  <a:pt x="220" y="200"/>
                </a:cubicBezTo>
                <a:cubicBezTo>
                  <a:pt x="227" y="204"/>
                  <a:pt x="235" y="208"/>
                  <a:pt x="242" y="212"/>
                </a:cubicBezTo>
                <a:cubicBezTo>
                  <a:pt x="258" y="220"/>
                  <a:pt x="263" y="240"/>
                  <a:pt x="254" y="253"/>
                </a:cubicBezTo>
                <a:cubicBezTo>
                  <a:pt x="250" y="260"/>
                  <a:pt x="238" y="265"/>
                  <a:pt x="230" y="263"/>
                </a:cubicBezTo>
                <a:cubicBezTo>
                  <a:pt x="215" y="261"/>
                  <a:pt x="208" y="250"/>
                  <a:pt x="202" y="238"/>
                </a:cubicBezTo>
                <a:cubicBezTo>
                  <a:pt x="199" y="232"/>
                  <a:pt x="196" y="226"/>
                  <a:pt x="193" y="220"/>
                </a:cubicBezTo>
                <a:cubicBezTo>
                  <a:pt x="188" y="225"/>
                  <a:pt x="184" y="229"/>
                  <a:pt x="179" y="233"/>
                </a:cubicBezTo>
                <a:cubicBezTo>
                  <a:pt x="166" y="246"/>
                  <a:pt x="154" y="259"/>
                  <a:pt x="141" y="272"/>
                </a:cubicBezTo>
                <a:cubicBezTo>
                  <a:pt x="140" y="273"/>
                  <a:pt x="138" y="275"/>
                  <a:pt x="135" y="273"/>
                </a:cubicBezTo>
                <a:cubicBezTo>
                  <a:pt x="121" y="258"/>
                  <a:pt x="106" y="243"/>
                  <a:pt x="91" y="229"/>
                </a:cubicBezTo>
                <a:cubicBezTo>
                  <a:pt x="96" y="226"/>
                  <a:pt x="100" y="223"/>
                  <a:pt x="105" y="221"/>
                </a:cubicBezTo>
                <a:cubicBezTo>
                  <a:pt x="124" y="211"/>
                  <a:pt x="132" y="189"/>
                  <a:pt x="124" y="170"/>
                </a:cubicBezTo>
                <a:cubicBezTo>
                  <a:pt x="119" y="156"/>
                  <a:pt x="103" y="147"/>
                  <a:pt x="89" y="148"/>
                </a:cubicBezTo>
                <a:cubicBezTo>
                  <a:pt x="69" y="150"/>
                  <a:pt x="58" y="161"/>
                  <a:pt x="50" y="178"/>
                </a:cubicBezTo>
                <a:cubicBezTo>
                  <a:pt x="49" y="180"/>
                  <a:pt x="48" y="181"/>
                  <a:pt x="46" y="185"/>
                </a:cubicBezTo>
                <a:cubicBezTo>
                  <a:pt x="44" y="182"/>
                  <a:pt x="43" y="180"/>
                  <a:pt x="41" y="178"/>
                </a:cubicBezTo>
                <a:cubicBezTo>
                  <a:pt x="28" y="165"/>
                  <a:pt x="16" y="153"/>
                  <a:pt x="3" y="141"/>
                </a:cubicBezTo>
                <a:cubicBezTo>
                  <a:pt x="0" y="138"/>
                  <a:pt x="0" y="137"/>
                  <a:pt x="3" y="134"/>
                </a:cubicBezTo>
                <a:cubicBezTo>
                  <a:pt x="21" y="117"/>
                  <a:pt x="38" y="100"/>
                  <a:pt x="55" y="83"/>
                </a:cubicBezTo>
                <a:cubicBezTo>
                  <a:pt x="56" y="81"/>
                  <a:pt x="57" y="80"/>
                  <a:pt x="59" y="79"/>
                </a:cubicBezTo>
                <a:cubicBezTo>
                  <a:pt x="54" y="76"/>
                  <a:pt x="50" y="74"/>
                  <a:pt x="46" y="71"/>
                </a:cubicBezTo>
                <a:cubicBezTo>
                  <a:pt x="40" y="68"/>
                  <a:pt x="33" y="65"/>
                  <a:pt x="27" y="62"/>
                </a:cubicBezTo>
                <a:cubicBezTo>
                  <a:pt x="13" y="55"/>
                  <a:pt x="7" y="36"/>
                  <a:pt x="14" y="23"/>
                </a:cubicBezTo>
                <a:cubicBezTo>
                  <a:pt x="19" y="13"/>
                  <a:pt x="32" y="9"/>
                  <a:pt x="42" y="11"/>
                </a:cubicBezTo>
                <a:cubicBezTo>
                  <a:pt x="55" y="15"/>
                  <a:pt x="62" y="24"/>
                  <a:pt x="67" y="35"/>
                </a:cubicBezTo>
                <a:cubicBezTo>
                  <a:pt x="70" y="43"/>
                  <a:pt x="74" y="50"/>
                  <a:pt x="79" y="58"/>
                </a:cubicBezTo>
                <a:close/>
              </a:path>
            </a:pathLst>
          </a:custGeom>
          <a:solidFill>
            <a:srgbClr val="FCB41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2F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3894043" y="2870383"/>
            <a:ext cx="1312307" cy="1257992"/>
          </a:xfrm>
          <a:custGeom>
            <a:avLst/>
            <a:gdLst/>
            <a:ahLst/>
            <a:cxnLst/>
            <a:rect l="l" t="t" r="r" b="b"/>
            <a:pathLst>
              <a:path w="276" h="274" extrusionOk="0">
                <a:moveTo>
                  <a:pt x="45" y="92"/>
                </a:moveTo>
                <a:cubicBezTo>
                  <a:pt x="50" y="99"/>
                  <a:pt x="53" y="106"/>
                  <a:pt x="57" y="111"/>
                </a:cubicBezTo>
                <a:cubicBezTo>
                  <a:pt x="72" y="129"/>
                  <a:pt x="99" y="133"/>
                  <a:pt x="116" y="115"/>
                </a:cubicBezTo>
                <a:cubicBezTo>
                  <a:pt x="129" y="102"/>
                  <a:pt x="129" y="79"/>
                  <a:pt x="116" y="64"/>
                </a:cubicBezTo>
                <a:cubicBezTo>
                  <a:pt x="110" y="57"/>
                  <a:pt x="103" y="53"/>
                  <a:pt x="96" y="49"/>
                </a:cubicBezTo>
                <a:cubicBezTo>
                  <a:pt x="94" y="48"/>
                  <a:pt x="93" y="48"/>
                  <a:pt x="91" y="47"/>
                </a:cubicBezTo>
                <a:cubicBezTo>
                  <a:pt x="106" y="32"/>
                  <a:pt x="139" y="0"/>
                  <a:pt x="139" y="0"/>
                </a:cubicBezTo>
                <a:cubicBezTo>
                  <a:pt x="141" y="3"/>
                  <a:pt x="181" y="42"/>
                  <a:pt x="193" y="54"/>
                </a:cubicBezTo>
                <a:cubicBezTo>
                  <a:pt x="193" y="55"/>
                  <a:pt x="194" y="56"/>
                  <a:pt x="196" y="57"/>
                </a:cubicBezTo>
                <a:cubicBezTo>
                  <a:pt x="200" y="50"/>
                  <a:pt x="204" y="43"/>
                  <a:pt x="207" y="36"/>
                </a:cubicBezTo>
                <a:cubicBezTo>
                  <a:pt x="211" y="27"/>
                  <a:pt x="217" y="19"/>
                  <a:pt x="227" y="16"/>
                </a:cubicBezTo>
                <a:cubicBezTo>
                  <a:pt x="236" y="12"/>
                  <a:pt x="245" y="13"/>
                  <a:pt x="253" y="20"/>
                </a:cubicBezTo>
                <a:cubicBezTo>
                  <a:pt x="261" y="26"/>
                  <a:pt x="263" y="35"/>
                  <a:pt x="260" y="46"/>
                </a:cubicBezTo>
                <a:cubicBezTo>
                  <a:pt x="257" y="58"/>
                  <a:pt x="248" y="64"/>
                  <a:pt x="237" y="69"/>
                </a:cubicBezTo>
                <a:cubicBezTo>
                  <a:pt x="231" y="72"/>
                  <a:pt x="225" y="76"/>
                  <a:pt x="218" y="79"/>
                </a:cubicBezTo>
                <a:cubicBezTo>
                  <a:pt x="237" y="99"/>
                  <a:pt x="256" y="117"/>
                  <a:pt x="276" y="137"/>
                </a:cubicBezTo>
                <a:cubicBezTo>
                  <a:pt x="270" y="142"/>
                  <a:pt x="266" y="147"/>
                  <a:pt x="261" y="152"/>
                </a:cubicBezTo>
                <a:cubicBezTo>
                  <a:pt x="247" y="166"/>
                  <a:pt x="234" y="179"/>
                  <a:pt x="220" y="192"/>
                </a:cubicBezTo>
                <a:cubicBezTo>
                  <a:pt x="217" y="195"/>
                  <a:pt x="218" y="197"/>
                  <a:pt x="221" y="198"/>
                </a:cubicBezTo>
                <a:cubicBezTo>
                  <a:pt x="230" y="203"/>
                  <a:pt x="240" y="207"/>
                  <a:pt x="248" y="213"/>
                </a:cubicBezTo>
                <a:cubicBezTo>
                  <a:pt x="262" y="222"/>
                  <a:pt x="265" y="244"/>
                  <a:pt x="253" y="254"/>
                </a:cubicBezTo>
                <a:cubicBezTo>
                  <a:pt x="242" y="266"/>
                  <a:pt x="223" y="263"/>
                  <a:pt x="213" y="250"/>
                </a:cubicBezTo>
                <a:cubicBezTo>
                  <a:pt x="207" y="242"/>
                  <a:pt x="203" y="233"/>
                  <a:pt x="199" y="225"/>
                </a:cubicBezTo>
                <a:cubicBezTo>
                  <a:pt x="197" y="223"/>
                  <a:pt x="196" y="221"/>
                  <a:pt x="195" y="218"/>
                </a:cubicBezTo>
                <a:cubicBezTo>
                  <a:pt x="189" y="224"/>
                  <a:pt x="184" y="229"/>
                  <a:pt x="178" y="234"/>
                </a:cubicBezTo>
                <a:cubicBezTo>
                  <a:pt x="166" y="247"/>
                  <a:pt x="153" y="259"/>
                  <a:pt x="141" y="272"/>
                </a:cubicBezTo>
                <a:cubicBezTo>
                  <a:pt x="139" y="274"/>
                  <a:pt x="137" y="274"/>
                  <a:pt x="135" y="272"/>
                </a:cubicBezTo>
                <a:cubicBezTo>
                  <a:pt x="121" y="258"/>
                  <a:pt x="107" y="243"/>
                  <a:pt x="92" y="229"/>
                </a:cubicBezTo>
                <a:cubicBezTo>
                  <a:pt x="92" y="229"/>
                  <a:pt x="92" y="228"/>
                  <a:pt x="91" y="227"/>
                </a:cubicBezTo>
                <a:cubicBezTo>
                  <a:pt x="97" y="225"/>
                  <a:pt x="102" y="222"/>
                  <a:pt x="108" y="219"/>
                </a:cubicBezTo>
                <a:cubicBezTo>
                  <a:pt x="123" y="210"/>
                  <a:pt x="132" y="191"/>
                  <a:pt x="128" y="174"/>
                </a:cubicBezTo>
                <a:cubicBezTo>
                  <a:pt x="123" y="151"/>
                  <a:pt x="100" y="141"/>
                  <a:pt x="78" y="149"/>
                </a:cubicBezTo>
                <a:cubicBezTo>
                  <a:pt x="65" y="154"/>
                  <a:pt x="58" y="164"/>
                  <a:pt x="52" y="176"/>
                </a:cubicBezTo>
                <a:cubicBezTo>
                  <a:pt x="51" y="178"/>
                  <a:pt x="49" y="181"/>
                  <a:pt x="48" y="184"/>
                </a:cubicBezTo>
                <a:cubicBezTo>
                  <a:pt x="41" y="178"/>
                  <a:pt x="35" y="172"/>
                  <a:pt x="30" y="166"/>
                </a:cubicBezTo>
                <a:cubicBezTo>
                  <a:pt x="21" y="158"/>
                  <a:pt x="12" y="149"/>
                  <a:pt x="4" y="140"/>
                </a:cubicBezTo>
                <a:cubicBezTo>
                  <a:pt x="2" y="139"/>
                  <a:pt x="0" y="137"/>
                  <a:pt x="3" y="135"/>
                </a:cubicBezTo>
                <a:cubicBezTo>
                  <a:pt x="17" y="121"/>
                  <a:pt x="31" y="106"/>
                  <a:pt x="45" y="92"/>
                </a:cubicBezTo>
                <a:close/>
              </a:path>
            </a:pathLst>
          </a:custGeom>
          <a:solidFill>
            <a:srgbClr val="42AFB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2F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5"/>
          <p:cNvSpPr/>
          <p:nvPr/>
        </p:nvSpPr>
        <p:spPr>
          <a:xfrm>
            <a:off x="3903500" y="1530200"/>
            <a:ext cx="1302849" cy="1257992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6" y="79"/>
                </a:moveTo>
                <a:cubicBezTo>
                  <a:pt x="222" y="86"/>
                  <a:pt x="228" y="92"/>
                  <a:pt x="234" y="98"/>
                </a:cubicBezTo>
                <a:cubicBezTo>
                  <a:pt x="246" y="110"/>
                  <a:pt x="258" y="122"/>
                  <a:pt x="270" y="134"/>
                </a:cubicBezTo>
                <a:cubicBezTo>
                  <a:pt x="272" y="136"/>
                  <a:pt x="274" y="138"/>
                  <a:pt x="274" y="138"/>
                </a:cubicBezTo>
                <a:cubicBezTo>
                  <a:pt x="274" y="138"/>
                  <a:pt x="242" y="169"/>
                  <a:pt x="227" y="184"/>
                </a:cubicBezTo>
                <a:cubicBezTo>
                  <a:pt x="227" y="184"/>
                  <a:pt x="227" y="184"/>
                  <a:pt x="226" y="184"/>
                </a:cubicBezTo>
                <a:cubicBezTo>
                  <a:pt x="222" y="177"/>
                  <a:pt x="218" y="170"/>
                  <a:pt x="214" y="163"/>
                </a:cubicBezTo>
                <a:cubicBezTo>
                  <a:pt x="204" y="149"/>
                  <a:pt x="186" y="142"/>
                  <a:pt x="171" y="146"/>
                </a:cubicBezTo>
                <a:cubicBezTo>
                  <a:pt x="152" y="151"/>
                  <a:pt x="141" y="168"/>
                  <a:pt x="144" y="187"/>
                </a:cubicBezTo>
                <a:cubicBezTo>
                  <a:pt x="147" y="205"/>
                  <a:pt x="159" y="215"/>
                  <a:pt x="174" y="223"/>
                </a:cubicBezTo>
                <a:cubicBezTo>
                  <a:pt x="177" y="224"/>
                  <a:pt x="180" y="226"/>
                  <a:pt x="183" y="227"/>
                </a:cubicBezTo>
                <a:cubicBezTo>
                  <a:pt x="167" y="243"/>
                  <a:pt x="151" y="259"/>
                  <a:pt x="136" y="274"/>
                </a:cubicBezTo>
                <a:cubicBezTo>
                  <a:pt x="121" y="259"/>
                  <a:pt x="106" y="244"/>
                  <a:pt x="90" y="228"/>
                </a:cubicBezTo>
                <a:cubicBezTo>
                  <a:pt x="95" y="226"/>
                  <a:pt x="100" y="223"/>
                  <a:pt x="105" y="220"/>
                </a:cubicBezTo>
                <a:cubicBezTo>
                  <a:pt x="122" y="210"/>
                  <a:pt x="130" y="191"/>
                  <a:pt x="124" y="172"/>
                </a:cubicBezTo>
                <a:cubicBezTo>
                  <a:pt x="121" y="160"/>
                  <a:pt x="107" y="149"/>
                  <a:pt x="95" y="148"/>
                </a:cubicBezTo>
                <a:cubicBezTo>
                  <a:pt x="74" y="146"/>
                  <a:pt x="60" y="156"/>
                  <a:pt x="50" y="176"/>
                </a:cubicBezTo>
                <a:cubicBezTo>
                  <a:pt x="49" y="178"/>
                  <a:pt x="47" y="181"/>
                  <a:pt x="46" y="183"/>
                </a:cubicBezTo>
                <a:cubicBezTo>
                  <a:pt x="31" y="167"/>
                  <a:pt x="15" y="152"/>
                  <a:pt x="0" y="136"/>
                </a:cubicBezTo>
                <a:cubicBezTo>
                  <a:pt x="18" y="118"/>
                  <a:pt x="37" y="99"/>
                  <a:pt x="57" y="80"/>
                </a:cubicBezTo>
                <a:cubicBezTo>
                  <a:pt x="50" y="76"/>
                  <a:pt x="45" y="73"/>
                  <a:pt x="40" y="70"/>
                </a:cubicBezTo>
                <a:cubicBezTo>
                  <a:pt x="35" y="68"/>
                  <a:pt x="30" y="66"/>
                  <a:pt x="25" y="63"/>
                </a:cubicBezTo>
                <a:cubicBezTo>
                  <a:pt x="14" y="55"/>
                  <a:pt x="9" y="44"/>
                  <a:pt x="12" y="31"/>
                </a:cubicBezTo>
                <a:cubicBezTo>
                  <a:pt x="15" y="17"/>
                  <a:pt x="30" y="10"/>
                  <a:pt x="43" y="14"/>
                </a:cubicBezTo>
                <a:cubicBezTo>
                  <a:pt x="55" y="17"/>
                  <a:pt x="62" y="26"/>
                  <a:pt x="67" y="37"/>
                </a:cubicBezTo>
                <a:cubicBezTo>
                  <a:pt x="70" y="44"/>
                  <a:pt x="74" y="50"/>
                  <a:pt x="77" y="57"/>
                </a:cubicBezTo>
                <a:cubicBezTo>
                  <a:pt x="95" y="39"/>
                  <a:pt x="116" y="19"/>
                  <a:pt x="134" y="0"/>
                </a:cubicBezTo>
                <a:cubicBezTo>
                  <a:pt x="145" y="11"/>
                  <a:pt x="194" y="59"/>
                  <a:pt x="194" y="59"/>
                </a:cubicBezTo>
                <a:cubicBezTo>
                  <a:pt x="194" y="59"/>
                  <a:pt x="200" y="49"/>
                  <a:pt x="202" y="44"/>
                </a:cubicBezTo>
                <a:cubicBezTo>
                  <a:pt x="205" y="39"/>
                  <a:pt x="208" y="33"/>
                  <a:pt x="211" y="28"/>
                </a:cubicBezTo>
                <a:cubicBezTo>
                  <a:pt x="218" y="15"/>
                  <a:pt x="234" y="10"/>
                  <a:pt x="246" y="14"/>
                </a:cubicBezTo>
                <a:cubicBezTo>
                  <a:pt x="257" y="19"/>
                  <a:pt x="263" y="30"/>
                  <a:pt x="261" y="43"/>
                </a:cubicBezTo>
                <a:cubicBezTo>
                  <a:pt x="258" y="55"/>
                  <a:pt x="250" y="62"/>
                  <a:pt x="239" y="67"/>
                </a:cubicBezTo>
                <a:cubicBezTo>
                  <a:pt x="231" y="71"/>
                  <a:pt x="224" y="75"/>
                  <a:pt x="216" y="79"/>
                </a:cubicBezTo>
                <a:close/>
              </a:path>
            </a:pathLst>
          </a:custGeom>
          <a:solidFill>
            <a:srgbClr val="CB1B4A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82F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/>
          <p:nvPr/>
        </p:nvSpPr>
        <p:spPr>
          <a:xfrm rot="-1">
            <a:off x="4713275" y="765951"/>
            <a:ext cx="3778950" cy="4301348"/>
          </a:xfrm>
          <a:custGeom>
            <a:avLst/>
            <a:gdLst/>
            <a:ahLst/>
            <a:cxnLst/>
            <a:rect l="l" t="t" r="r" b="b"/>
            <a:pathLst>
              <a:path w="636" h="622" extrusionOk="0">
                <a:moveTo>
                  <a:pt x="435" y="606"/>
                </a:moveTo>
                <a:cubicBezTo>
                  <a:pt x="437" y="605"/>
                  <a:pt x="443" y="612"/>
                  <a:pt x="444" y="612"/>
                </a:cubicBezTo>
                <a:cubicBezTo>
                  <a:pt x="446" y="614"/>
                  <a:pt x="446" y="619"/>
                  <a:pt x="447" y="621"/>
                </a:cubicBezTo>
                <a:cubicBezTo>
                  <a:pt x="447" y="622"/>
                  <a:pt x="454" y="621"/>
                  <a:pt x="455" y="621"/>
                </a:cubicBezTo>
                <a:cubicBezTo>
                  <a:pt x="458" y="621"/>
                  <a:pt x="463" y="618"/>
                  <a:pt x="464" y="617"/>
                </a:cubicBezTo>
                <a:cubicBezTo>
                  <a:pt x="466" y="614"/>
                  <a:pt x="467" y="612"/>
                  <a:pt x="470" y="610"/>
                </a:cubicBezTo>
                <a:cubicBezTo>
                  <a:pt x="474" y="607"/>
                  <a:pt x="476" y="603"/>
                  <a:pt x="479" y="600"/>
                </a:cubicBezTo>
                <a:cubicBezTo>
                  <a:pt x="481" y="598"/>
                  <a:pt x="482" y="593"/>
                  <a:pt x="484" y="591"/>
                </a:cubicBezTo>
                <a:cubicBezTo>
                  <a:pt x="486" y="588"/>
                  <a:pt x="487" y="585"/>
                  <a:pt x="489" y="583"/>
                </a:cubicBezTo>
                <a:cubicBezTo>
                  <a:pt x="491" y="582"/>
                  <a:pt x="493" y="575"/>
                  <a:pt x="493" y="573"/>
                </a:cubicBezTo>
                <a:cubicBezTo>
                  <a:pt x="493" y="570"/>
                  <a:pt x="493" y="567"/>
                  <a:pt x="492" y="564"/>
                </a:cubicBezTo>
                <a:cubicBezTo>
                  <a:pt x="491" y="560"/>
                  <a:pt x="488" y="560"/>
                  <a:pt x="485" y="558"/>
                </a:cubicBezTo>
                <a:cubicBezTo>
                  <a:pt x="483" y="556"/>
                  <a:pt x="481" y="556"/>
                  <a:pt x="479" y="553"/>
                </a:cubicBezTo>
                <a:cubicBezTo>
                  <a:pt x="476" y="550"/>
                  <a:pt x="471" y="548"/>
                  <a:pt x="467" y="546"/>
                </a:cubicBezTo>
                <a:cubicBezTo>
                  <a:pt x="463" y="544"/>
                  <a:pt x="460" y="543"/>
                  <a:pt x="457" y="540"/>
                </a:cubicBezTo>
                <a:cubicBezTo>
                  <a:pt x="455" y="538"/>
                  <a:pt x="453" y="536"/>
                  <a:pt x="450" y="532"/>
                </a:cubicBezTo>
                <a:cubicBezTo>
                  <a:pt x="449" y="531"/>
                  <a:pt x="446" y="529"/>
                  <a:pt x="445" y="528"/>
                </a:cubicBezTo>
                <a:cubicBezTo>
                  <a:pt x="444" y="527"/>
                  <a:pt x="441" y="522"/>
                  <a:pt x="441" y="521"/>
                </a:cubicBezTo>
                <a:cubicBezTo>
                  <a:pt x="440" y="519"/>
                  <a:pt x="439" y="517"/>
                  <a:pt x="439" y="516"/>
                </a:cubicBezTo>
                <a:cubicBezTo>
                  <a:pt x="438" y="513"/>
                  <a:pt x="439" y="509"/>
                  <a:pt x="439" y="506"/>
                </a:cubicBezTo>
                <a:cubicBezTo>
                  <a:pt x="439" y="503"/>
                  <a:pt x="438" y="500"/>
                  <a:pt x="438" y="498"/>
                </a:cubicBezTo>
                <a:cubicBezTo>
                  <a:pt x="437" y="496"/>
                  <a:pt x="435" y="495"/>
                  <a:pt x="435" y="492"/>
                </a:cubicBezTo>
                <a:cubicBezTo>
                  <a:pt x="434" y="489"/>
                  <a:pt x="435" y="485"/>
                  <a:pt x="435" y="483"/>
                </a:cubicBezTo>
                <a:cubicBezTo>
                  <a:pt x="435" y="479"/>
                  <a:pt x="435" y="476"/>
                  <a:pt x="435" y="473"/>
                </a:cubicBezTo>
                <a:cubicBezTo>
                  <a:pt x="435" y="468"/>
                  <a:pt x="436" y="466"/>
                  <a:pt x="437" y="462"/>
                </a:cubicBezTo>
                <a:cubicBezTo>
                  <a:pt x="438" y="458"/>
                  <a:pt x="441" y="454"/>
                  <a:pt x="442" y="450"/>
                </a:cubicBezTo>
                <a:cubicBezTo>
                  <a:pt x="443" y="447"/>
                  <a:pt x="442" y="443"/>
                  <a:pt x="442" y="440"/>
                </a:cubicBezTo>
                <a:cubicBezTo>
                  <a:pt x="443" y="437"/>
                  <a:pt x="445" y="434"/>
                  <a:pt x="446" y="431"/>
                </a:cubicBezTo>
                <a:cubicBezTo>
                  <a:pt x="447" y="428"/>
                  <a:pt x="451" y="427"/>
                  <a:pt x="454" y="425"/>
                </a:cubicBezTo>
                <a:cubicBezTo>
                  <a:pt x="456" y="424"/>
                  <a:pt x="459" y="423"/>
                  <a:pt x="460" y="422"/>
                </a:cubicBezTo>
                <a:cubicBezTo>
                  <a:pt x="465" y="419"/>
                  <a:pt x="470" y="416"/>
                  <a:pt x="475" y="413"/>
                </a:cubicBezTo>
                <a:cubicBezTo>
                  <a:pt x="475" y="413"/>
                  <a:pt x="476" y="413"/>
                  <a:pt x="477" y="412"/>
                </a:cubicBezTo>
                <a:cubicBezTo>
                  <a:pt x="481" y="410"/>
                  <a:pt x="484" y="407"/>
                  <a:pt x="487" y="405"/>
                </a:cubicBezTo>
                <a:cubicBezTo>
                  <a:pt x="492" y="402"/>
                  <a:pt x="496" y="401"/>
                  <a:pt x="502" y="398"/>
                </a:cubicBezTo>
                <a:cubicBezTo>
                  <a:pt x="507" y="397"/>
                  <a:pt x="508" y="393"/>
                  <a:pt x="513" y="393"/>
                </a:cubicBezTo>
                <a:cubicBezTo>
                  <a:pt x="519" y="393"/>
                  <a:pt x="524" y="393"/>
                  <a:pt x="528" y="389"/>
                </a:cubicBezTo>
                <a:cubicBezTo>
                  <a:pt x="531" y="386"/>
                  <a:pt x="533" y="386"/>
                  <a:pt x="535" y="382"/>
                </a:cubicBezTo>
                <a:cubicBezTo>
                  <a:pt x="537" y="380"/>
                  <a:pt x="542" y="377"/>
                  <a:pt x="545" y="376"/>
                </a:cubicBezTo>
                <a:cubicBezTo>
                  <a:pt x="549" y="374"/>
                  <a:pt x="551" y="372"/>
                  <a:pt x="554" y="370"/>
                </a:cubicBezTo>
                <a:cubicBezTo>
                  <a:pt x="557" y="367"/>
                  <a:pt x="560" y="365"/>
                  <a:pt x="563" y="364"/>
                </a:cubicBezTo>
                <a:cubicBezTo>
                  <a:pt x="566" y="362"/>
                  <a:pt x="571" y="363"/>
                  <a:pt x="574" y="363"/>
                </a:cubicBezTo>
                <a:cubicBezTo>
                  <a:pt x="578" y="363"/>
                  <a:pt x="582" y="360"/>
                  <a:pt x="583" y="358"/>
                </a:cubicBezTo>
                <a:cubicBezTo>
                  <a:pt x="586" y="355"/>
                  <a:pt x="588" y="352"/>
                  <a:pt x="593" y="352"/>
                </a:cubicBezTo>
                <a:cubicBezTo>
                  <a:pt x="597" y="352"/>
                  <a:pt x="604" y="347"/>
                  <a:pt x="608" y="345"/>
                </a:cubicBezTo>
                <a:cubicBezTo>
                  <a:pt x="614" y="343"/>
                  <a:pt x="619" y="346"/>
                  <a:pt x="625" y="346"/>
                </a:cubicBezTo>
                <a:cubicBezTo>
                  <a:pt x="627" y="346"/>
                  <a:pt x="628" y="346"/>
                  <a:pt x="630" y="346"/>
                </a:cubicBezTo>
                <a:cubicBezTo>
                  <a:pt x="631" y="346"/>
                  <a:pt x="635" y="341"/>
                  <a:pt x="636" y="338"/>
                </a:cubicBezTo>
                <a:cubicBezTo>
                  <a:pt x="632" y="335"/>
                  <a:pt x="620" y="330"/>
                  <a:pt x="617" y="327"/>
                </a:cubicBezTo>
                <a:cubicBezTo>
                  <a:pt x="612" y="322"/>
                  <a:pt x="615" y="318"/>
                  <a:pt x="611" y="310"/>
                </a:cubicBezTo>
                <a:cubicBezTo>
                  <a:pt x="608" y="303"/>
                  <a:pt x="612" y="290"/>
                  <a:pt x="605" y="289"/>
                </a:cubicBezTo>
                <a:cubicBezTo>
                  <a:pt x="597" y="287"/>
                  <a:pt x="598" y="294"/>
                  <a:pt x="587" y="292"/>
                </a:cubicBezTo>
                <a:cubicBezTo>
                  <a:pt x="578" y="289"/>
                  <a:pt x="583" y="281"/>
                  <a:pt x="571" y="281"/>
                </a:cubicBezTo>
                <a:cubicBezTo>
                  <a:pt x="564" y="281"/>
                  <a:pt x="555" y="279"/>
                  <a:pt x="548" y="281"/>
                </a:cubicBezTo>
                <a:cubicBezTo>
                  <a:pt x="539" y="283"/>
                  <a:pt x="544" y="292"/>
                  <a:pt x="535" y="292"/>
                </a:cubicBezTo>
                <a:cubicBezTo>
                  <a:pt x="526" y="292"/>
                  <a:pt x="519" y="291"/>
                  <a:pt x="515" y="289"/>
                </a:cubicBezTo>
                <a:cubicBezTo>
                  <a:pt x="509" y="286"/>
                  <a:pt x="501" y="286"/>
                  <a:pt x="497" y="278"/>
                </a:cubicBezTo>
                <a:cubicBezTo>
                  <a:pt x="496" y="276"/>
                  <a:pt x="493" y="263"/>
                  <a:pt x="491" y="261"/>
                </a:cubicBezTo>
                <a:cubicBezTo>
                  <a:pt x="486" y="256"/>
                  <a:pt x="482" y="255"/>
                  <a:pt x="476" y="250"/>
                </a:cubicBezTo>
                <a:cubicBezTo>
                  <a:pt x="471" y="245"/>
                  <a:pt x="467" y="247"/>
                  <a:pt x="467" y="236"/>
                </a:cubicBezTo>
                <a:cubicBezTo>
                  <a:pt x="467" y="232"/>
                  <a:pt x="465" y="215"/>
                  <a:pt x="467" y="213"/>
                </a:cubicBezTo>
                <a:cubicBezTo>
                  <a:pt x="471" y="209"/>
                  <a:pt x="476" y="205"/>
                  <a:pt x="476" y="197"/>
                </a:cubicBezTo>
                <a:cubicBezTo>
                  <a:pt x="476" y="190"/>
                  <a:pt x="477" y="182"/>
                  <a:pt x="475" y="176"/>
                </a:cubicBezTo>
                <a:cubicBezTo>
                  <a:pt x="472" y="165"/>
                  <a:pt x="465" y="169"/>
                  <a:pt x="462" y="163"/>
                </a:cubicBezTo>
                <a:cubicBezTo>
                  <a:pt x="458" y="156"/>
                  <a:pt x="454" y="157"/>
                  <a:pt x="448" y="151"/>
                </a:cubicBezTo>
                <a:cubicBezTo>
                  <a:pt x="444" y="147"/>
                  <a:pt x="441" y="140"/>
                  <a:pt x="443" y="131"/>
                </a:cubicBezTo>
                <a:cubicBezTo>
                  <a:pt x="445" y="126"/>
                  <a:pt x="449" y="116"/>
                  <a:pt x="457" y="114"/>
                </a:cubicBezTo>
                <a:cubicBezTo>
                  <a:pt x="468" y="111"/>
                  <a:pt x="467" y="110"/>
                  <a:pt x="472" y="102"/>
                </a:cubicBezTo>
                <a:cubicBezTo>
                  <a:pt x="475" y="96"/>
                  <a:pt x="477" y="91"/>
                  <a:pt x="483" y="86"/>
                </a:cubicBezTo>
                <a:cubicBezTo>
                  <a:pt x="488" y="81"/>
                  <a:pt x="492" y="75"/>
                  <a:pt x="500" y="75"/>
                </a:cubicBezTo>
                <a:cubicBezTo>
                  <a:pt x="510" y="75"/>
                  <a:pt x="514" y="76"/>
                  <a:pt x="518" y="69"/>
                </a:cubicBezTo>
                <a:cubicBezTo>
                  <a:pt x="520" y="64"/>
                  <a:pt x="519" y="56"/>
                  <a:pt x="527" y="54"/>
                </a:cubicBezTo>
                <a:cubicBezTo>
                  <a:pt x="536" y="52"/>
                  <a:pt x="540" y="53"/>
                  <a:pt x="540" y="41"/>
                </a:cubicBezTo>
                <a:cubicBezTo>
                  <a:pt x="540" y="36"/>
                  <a:pt x="540" y="31"/>
                  <a:pt x="540" y="26"/>
                </a:cubicBezTo>
                <a:cubicBezTo>
                  <a:pt x="536" y="13"/>
                  <a:pt x="536" y="13"/>
                  <a:pt x="536" y="13"/>
                </a:cubicBezTo>
                <a:cubicBezTo>
                  <a:pt x="532" y="13"/>
                  <a:pt x="528" y="13"/>
                  <a:pt x="523" y="13"/>
                </a:cubicBezTo>
                <a:cubicBezTo>
                  <a:pt x="519" y="13"/>
                  <a:pt x="515" y="13"/>
                  <a:pt x="512" y="12"/>
                </a:cubicBezTo>
                <a:cubicBezTo>
                  <a:pt x="508" y="11"/>
                  <a:pt x="504" y="11"/>
                  <a:pt x="500" y="11"/>
                </a:cubicBezTo>
                <a:cubicBezTo>
                  <a:pt x="496" y="11"/>
                  <a:pt x="489" y="8"/>
                  <a:pt x="487" y="6"/>
                </a:cubicBezTo>
                <a:cubicBezTo>
                  <a:pt x="483" y="3"/>
                  <a:pt x="480" y="2"/>
                  <a:pt x="476" y="2"/>
                </a:cubicBezTo>
                <a:cubicBezTo>
                  <a:pt x="474" y="2"/>
                  <a:pt x="471" y="2"/>
                  <a:pt x="468" y="1"/>
                </a:cubicBezTo>
                <a:cubicBezTo>
                  <a:pt x="468" y="4"/>
                  <a:pt x="468" y="4"/>
                  <a:pt x="468" y="4"/>
                </a:cubicBezTo>
                <a:cubicBezTo>
                  <a:pt x="467" y="5"/>
                  <a:pt x="467" y="5"/>
                  <a:pt x="466" y="6"/>
                </a:cubicBezTo>
                <a:cubicBezTo>
                  <a:pt x="463" y="9"/>
                  <a:pt x="457" y="12"/>
                  <a:pt x="455" y="16"/>
                </a:cubicBezTo>
                <a:cubicBezTo>
                  <a:pt x="455" y="17"/>
                  <a:pt x="452" y="21"/>
                  <a:pt x="444" y="24"/>
                </a:cubicBezTo>
                <a:cubicBezTo>
                  <a:pt x="440" y="25"/>
                  <a:pt x="430" y="23"/>
                  <a:pt x="414" y="29"/>
                </a:cubicBezTo>
                <a:cubicBezTo>
                  <a:pt x="402" y="33"/>
                  <a:pt x="403" y="25"/>
                  <a:pt x="385" y="13"/>
                </a:cubicBezTo>
                <a:cubicBezTo>
                  <a:pt x="367" y="0"/>
                  <a:pt x="383" y="18"/>
                  <a:pt x="364" y="43"/>
                </a:cubicBezTo>
                <a:cubicBezTo>
                  <a:pt x="355" y="56"/>
                  <a:pt x="322" y="54"/>
                  <a:pt x="311" y="67"/>
                </a:cubicBezTo>
                <a:cubicBezTo>
                  <a:pt x="305" y="74"/>
                  <a:pt x="328" y="68"/>
                  <a:pt x="327" y="79"/>
                </a:cubicBezTo>
                <a:cubicBezTo>
                  <a:pt x="327" y="90"/>
                  <a:pt x="308" y="109"/>
                  <a:pt x="304" y="110"/>
                </a:cubicBezTo>
                <a:cubicBezTo>
                  <a:pt x="299" y="112"/>
                  <a:pt x="313" y="126"/>
                  <a:pt x="319" y="131"/>
                </a:cubicBezTo>
                <a:cubicBezTo>
                  <a:pt x="323" y="134"/>
                  <a:pt x="326" y="141"/>
                  <a:pt x="331" y="146"/>
                </a:cubicBezTo>
                <a:cubicBezTo>
                  <a:pt x="335" y="150"/>
                  <a:pt x="341" y="152"/>
                  <a:pt x="345" y="157"/>
                </a:cubicBezTo>
                <a:cubicBezTo>
                  <a:pt x="352" y="163"/>
                  <a:pt x="351" y="163"/>
                  <a:pt x="345" y="173"/>
                </a:cubicBezTo>
                <a:cubicBezTo>
                  <a:pt x="341" y="181"/>
                  <a:pt x="340" y="188"/>
                  <a:pt x="329" y="188"/>
                </a:cubicBezTo>
                <a:cubicBezTo>
                  <a:pt x="324" y="188"/>
                  <a:pt x="318" y="188"/>
                  <a:pt x="313" y="188"/>
                </a:cubicBezTo>
                <a:cubicBezTo>
                  <a:pt x="309" y="188"/>
                  <a:pt x="301" y="186"/>
                  <a:pt x="298" y="188"/>
                </a:cubicBezTo>
                <a:cubicBezTo>
                  <a:pt x="286" y="194"/>
                  <a:pt x="286" y="196"/>
                  <a:pt x="283" y="206"/>
                </a:cubicBezTo>
                <a:cubicBezTo>
                  <a:pt x="282" y="211"/>
                  <a:pt x="279" y="214"/>
                  <a:pt x="279" y="220"/>
                </a:cubicBezTo>
                <a:cubicBezTo>
                  <a:pt x="279" y="225"/>
                  <a:pt x="280" y="231"/>
                  <a:pt x="277" y="234"/>
                </a:cubicBezTo>
                <a:cubicBezTo>
                  <a:pt x="276" y="236"/>
                  <a:pt x="267" y="241"/>
                  <a:pt x="263" y="238"/>
                </a:cubicBezTo>
                <a:cubicBezTo>
                  <a:pt x="261" y="235"/>
                  <a:pt x="253" y="235"/>
                  <a:pt x="253" y="229"/>
                </a:cubicBezTo>
                <a:cubicBezTo>
                  <a:pt x="253" y="220"/>
                  <a:pt x="251" y="221"/>
                  <a:pt x="243" y="221"/>
                </a:cubicBezTo>
                <a:cubicBezTo>
                  <a:pt x="235" y="221"/>
                  <a:pt x="233" y="222"/>
                  <a:pt x="227" y="225"/>
                </a:cubicBezTo>
                <a:cubicBezTo>
                  <a:pt x="221" y="228"/>
                  <a:pt x="215" y="232"/>
                  <a:pt x="211" y="234"/>
                </a:cubicBezTo>
                <a:cubicBezTo>
                  <a:pt x="205" y="238"/>
                  <a:pt x="203" y="241"/>
                  <a:pt x="198" y="246"/>
                </a:cubicBezTo>
                <a:cubicBezTo>
                  <a:pt x="194" y="250"/>
                  <a:pt x="190" y="249"/>
                  <a:pt x="186" y="253"/>
                </a:cubicBezTo>
                <a:cubicBezTo>
                  <a:pt x="181" y="256"/>
                  <a:pt x="180" y="258"/>
                  <a:pt x="176" y="262"/>
                </a:cubicBezTo>
                <a:cubicBezTo>
                  <a:pt x="173" y="265"/>
                  <a:pt x="172" y="268"/>
                  <a:pt x="168" y="272"/>
                </a:cubicBezTo>
                <a:cubicBezTo>
                  <a:pt x="166" y="274"/>
                  <a:pt x="160" y="278"/>
                  <a:pt x="158" y="283"/>
                </a:cubicBezTo>
                <a:cubicBezTo>
                  <a:pt x="155" y="288"/>
                  <a:pt x="153" y="291"/>
                  <a:pt x="153" y="297"/>
                </a:cubicBezTo>
                <a:cubicBezTo>
                  <a:pt x="153" y="302"/>
                  <a:pt x="153" y="307"/>
                  <a:pt x="153" y="312"/>
                </a:cubicBezTo>
                <a:cubicBezTo>
                  <a:pt x="153" y="316"/>
                  <a:pt x="152" y="324"/>
                  <a:pt x="147" y="324"/>
                </a:cubicBezTo>
                <a:cubicBezTo>
                  <a:pt x="142" y="324"/>
                  <a:pt x="137" y="323"/>
                  <a:pt x="132" y="323"/>
                </a:cubicBezTo>
                <a:cubicBezTo>
                  <a:pt x="125" y="323"/>
                  <a:pt x="123" y="319"/>
                  <a:pt x="119" y="318"/>
                </a:cubicBezTo>
                <a:cubicBezTo>
                  <a:pt x="112" y="317"/>
                  <a:pt x="113" y="319"/>
                  <a:pt x="108" y="323"/>
                </a:cubicBezTo>
                <a:cubicBezTo>
                  <a:pt x="104" y="327"/>
                  <a:pt x="105" y="331"/>
                  <a:pt x="97" y="331"/>
                </a:cubicBezTo>
                <a:cubicBezTo>
                  <a:pt x="94" y="331"/>
                  <a:pt x="85" y="332"/>
                  <a:pt x="82" y="331"/>
                </a:cubicBezTo>
                <a:cubicBezTo>
                  <a:pt x="79" y="329"/>
                  <a:pt x="75" y="326"/>
                  <a:pt x="74" y="323"/>
                </a:cubicBezTo>
                <a:cubicBezTo>
                  <a:pt x="72" y="322"/>
                  <a:pt x="67" y="316"/>
                  <a:pt x="69" y="313"/>
                </a:cubicBezTo>
                <a:cubicBezTo>
                  <a:pt x="72" y="311"/>
                  <a:pt x="77" y="308"/>
                  <a:pt x="77" y="303"/>
                </a:cubicBezTo>
                <a:cubicBezTo>
                  <a:pt x="77" y="300"/>
                  <a:pt x="78" y="291"/>
                  <a:pt x="77" y="288"/>
                </a:cubicBezTo>
                <a:cubicBezTo>
                  <a:pt x="76" y="286"/>
                  <a:pt x="73" y="284"/>
                  <a:pt x="71" y="283"/>
                </a:cubicBezTo>
                <a:cubicBezTo>
                  <a:pt x="71" y="283"/>
                  <a:pt x="71" y="283"/>
                  <a:pt x="71" y="283"/>
                </a:cubicBezTo>
                <a:cubicBezTo>
                  <a:pt x="65" y="287"/>
                  <a:pt x="65" y="287"/>
                  <a:pt x="65" y="287"/>
                </a:cubicBezTo>
                <a:cubicBezTo>
                  <a:pt x="64" y="288"/>
                  <a:pt x="64" y="287"/>
                  <a:pt x="64" y="287"/>
                </a:cubicBezTo>
                <a:cubicBezTo>
                  <a:pt x="61" y="291"/>
                  <a:pt x="53" y="296"/>
                  <a:pt x="48" y="305"/>
                </a:cubicBezTo>
                <a:cubicBezTo>
                  <a:pt x="45" y="311"/>
                  <a:pt x="34" y="318"/>
                  <a:pt x="32" y="325"/>
                </a:cubicBezTo>
                <a:cubicBezTo>
                  <a:pt x="32" y="325"/>
                  <a:pt x="32" y="356"/>
                  <a:pt x="29" y="357"/>
                </a:cubicBezTo>
                <a:cubicBezTo>
                  <a:pt x="23" y="360"/>
                  <a:pt x="0" y="368"/>
                  <a:pt x="20" y="368"/>
                </a:cubicBezTo>
                <a:cubicBezTo>
                  <a:pt x="32" y="368"/>
                  <a:pt x="45" y="370"/>
                  <a:pt x="48" y="382"/>
                </a:cubicBezTo>
                <a:cubicBezTo>
                  <a:pt x="51" y="394"/>
                  <a:pt x="54" y="400"/>
                  <a:pt x="36" y="400"/>
                </a:cubicBezTo>
                <a:cubicBezTo>
                  <a:pt x="32" y="400"/>
                  <a:pt x="6" y="405"/>
                  <a:pt x="11" y="410"/>
                </a:cubicBezTo>
                <a:cubicBezTo>
                  <a:pt x="17" y="415"/>
                  <a:pt x="28" y="413"/>
                  <a:pt x="30" y="421"/>
                </a:cubicBezTo>
                <a:cubicBezTo>
                  <a:pt x="32" y="430"/>
                  <a:pt x="25" y="445"/>
                  <a:pt x="34" y="447"/>
                </a:cubicBezTo>
                <a:cubicBezTo>
                  <a:pt x="42" y="449"/>
                  <a:pt x="51" y="461"/>
                  <a:pt x="60" y="463"/>
                </a:cubicBezTo>
                <a:cubicBezTo>
                  <a:pt x="71" y="466"/>
                  <a:pt x="73" y="471"/>
                  <a:pt x="81" y="479"/>
                </a:cubicBezTo>
                <a:cubicBezTo>
                  <a:pt x="87" y="485"/>
                  <a:pt x="91" y="487"/>
                  <a:pt x="99" y="495"/>
                </a:cubicBezTo>
                <a:cubicBezTo>
                  <a:pt x="101" y="497"/>
                  <a:pt x="110" y="514"/>
                  <a:pt x="115" y="515"/>
                </a:cubicBezTo>
                <a:cubicBezTo>
                  <a:pt x="117" y="516"/>
                  <a:pt x="143" y="516"/>
                  <a:pt x="145" y="520"/>
                </a:cubicBezTo>
                <a:cubicBezTo>
                  <a:pt x="148" y="524"/>
                  <a:pt x="157" y="537"/>
                  <a:pt x="164" y="540"/>
                </a:cubicBezTo>
                <a:cubicBezTo>
                  <a:pt x="172" y="544"/>
                  <a:pt x="178" y="551"/>
                  <a:pt x="187" y="554"/>
                </a:cubicBezTo>
                <a:cubicBezTo>
                  <a:pt x="198" y="564"/>
                  <a:pt x="202" y="568"/>
                  <a:pt x="205" y="567"/>
                </a:cubicBezTo>
                <a:cubicBezTo>
                  <a:pt x="207" y="568"/>
                  <a:pt x="210" y="570"/>
                  <a:pt x="213" y="571"/>
                </a:cubicBezTo>
                <a:cubicBezTo>
                  <a:pt x="214" y="572"/>
                  <a:pt x="218" y="571"/>
                  <a:pt x="219" y="572"/>
                </a:cubicBezTo>
                <a:cubicBezTo>
                  <a:pt x="222" y="572"/>
                  <a:pt x="223" y="572"/>
                  <a:pt x="225" y="573"/>
                </a:cubicBezTo>
                <a:cubicBezTo>
                  <a:pt x="228" y="573"/>
                  <a:pt x="230" y="573"/>
                  <a:pt x="232" y="574"/>
                </a:cubicBezTo>
                <a:cubicBezTo>
                  <a:pt x="234" y="574"/>
                  <a:pt x="238" y="572"/>
                  <a:pt x="241" y="573"/>
                </a:cubicBezTo>
                <a:cubicBezTo>
                  <a:pt x="245" y="575"/>
                  <a:pt x="246" y="578"/>
                  <a:pt x="248" y="579"/>
                </a:cubicBezTo>
                <a:cubicBezTo>
                  <a:pt x="250" y="580"/>
                  <a:pt x="253" y="581"/>
                  <a:pt x="254" y="584"/>
                </a:cubicBezTo>
                <a:cubicBezTo>
                  <a:pt x="254" y="587"/>
                  <a:pt x="255" y="588"/>
                  <a:pt x="257" y="589"/>
                </a:cubicBezTo>
                <a:cubicBezTo>
                  <a:pt x="260" y="589"/>
                  <a:pt x="262" y="589"/>
                  <a:pt x="264" y="589"/>
                </a:cubicBezTo>
                <a:cubicBezTo>
                  <a:pt x="265" y="589"/>
                  <a:pt x="269" y="586"/>
                  <a:pt x="270" y="585"/>
                </a:cubicBezTo>
                <a:cubicBezTo>
                  <a:pt x="273" y="584"/>
                  <a:pt x="275" y="584"/>
                  <a:pt x="277" y="583"/>
                </a:cubicBezTo>
                <a:cubicBezTo>
                  <a:pt x="279" y="582"/>
                  <a:pt x="283" y="580"/>
                  <a:pt x="287" y="578"/>
                </a:cubicBezTo>
                <a:cubicBezTo>
                  <a:pt x="291" y="576"/>
                  <a:pt x="292" y="577"/>
                  <a:pt x="294" y="573"/>
                </a:cubicBezTo>
                <a:cubicBezTo>
                  <a:pt x="296" y="571"/>
                  <a:pt x="298" y="570"/>
                  <a:pt x="299" y="569"/>
                </a:cubicBezTo>
                <a:cubicBezTo>
                  <a:pt x="302" y="566"/>
                  <a:pt x="304" y="567"/>
                  <a:pt x="306" y="564"/>
                </a:cubicBezTo>
                <a:cubicBezTo>
                  <a:pt x="307" y="564"/>
                  <a:pt x="315" y="562"/>
                  <a:pt x="316" y="562"/>
                </a:cubicBezTo>
                <a:cubicBezTo>
                  <a:pt x="319" y="561"/>
                  <a:pt x="325" y="561"/>
                  <a:pt x="328" y="561"/>
                </a:cubicBezTo>
                <a:cubicBezTo>
                  <a:pt x="332" y="561"/>
                  <a:pt x="335" y="561"/>
                  <a:pt x="339" y="561"/>
                </a:cubicBezTo>
                <a:cubicBezTo>
                  <a:pt x="342" y="561"/>
                  <a:pt x="343" y="561"/>
                  <a:pt x="346" y="561"/>
                </a:cubicBezTo>
                <a:cubicBezTo>
                  <a:pt x="349" y="557"/>
                  <a:pt x="348" y="557"/>
                  <a:pt x="353" y="559"/>
                </a:cubicBezTo>
                <a:cubicBezTo>
                  <a:pt x="356" y="559"/>
                  <a:pt x="360" y="558"/>
                  <a:pt x="363" y="559"/>
                </a:cubicBezTo>
                <a:cubicBezTo>
                  <a:pt x="367" y="560"/>
                  <a:pt x="367" y="558"/>
                  <a:pt x="370" y="561"/>
                </a:cubicBezTo>
                <a:cubicBezTo>
                  <a:pt x="376" y="565"/>
                  <a:pt x="382" y="561"/>
                  <a:pt x="385" y="568"/>
                </a:cubicBezTo>
                <a:cubicBezTo>
                  <a:pt x="388" y="572"/>
                  <a:pt x="393" y="575"/>
                  <a:pt x="398" y="578"/>
                </a:cubicBezTo>
                <a:cubicBezTo>
                  <a:pt x="401" y="579"/>
                  <a:pt x="406" y="576"/>
                  <a:pt x="410" y="576"/>
                </a:cubicBezTo>
                <a:cubicBezTo>
                  <a:pt x="412" y="576"/>
                  <a:pt x="415" y="576"/>
                  <a:pt x="418" y="576"/>
                </a:cubicBezTo>
                <a:cubicBezTo>
                  <a:pt x="422" y="576"/>
                  <a:pt x="426" y="572"/>
                  <a:pt x="428" y="574"/>
                </a:cubicBezTo>
                <a:cubicBezTo>
                  <a:pt x="430" y="576"/>
                  <a:pt x="431" y="578"/>
                  <a:pt x="433" y="582"/>
                </a:cubicBezTo>
                <a:cubicBezTo>
                  <a:pt x="434" y="586"/>
                  <a:pt x="433" y="586"/>
                  <a:pt x="433" y="589"/>
                </a:cubicBezTo>
                <a:cubicBezTo>
                  <a:pt x="433" y="592"/>
                  <a:pt x="433" y="594"/>
                  <a:pt x="434" y="597"/>
                </a:cubicBezTo>
                <a:cubicBezTo>
                  <a:pt x="435" y="600"/>
                  <a:pt x="436" y="601"/>
                  <a:pt x="436" y="604"/>
                </a:cubicBezTo>
                <a:cubicBezTo>
                  <a:pt x="436" y="608"/>
                  <a:pt x="436" y="604"/>
                  <a:pt x="436" y="604"/>
                </a:cubicBezTo>
              </a:path>
            </a:pathLst>
          </a:custGeom>
          <a:solidFill>
            <a:srgbClr val="F3F3F3"/>
          </a:solidFill>
          <a:ln w="9525" cap="flat" cmpd="sng">
            <a:solidFill>
              <a:srgbClr val="CCCC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139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75" y="1466600"/>
            <a:ext cx="5253150" cy="32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/>
        </p:nvSpPr>
        <p:spPr>
          <a:xfrm>
            <a:off x="645949" y="611450"/>
            <a:ext cx="824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EB5600"/>
                </a:solidFill>
                <a:latin typeface="Lato"/>
                <a:ea typeface="Lato"/>
                <a:cs typeface="Lato"/>
                <a:sym typeface="Lato"/>
              </a:rPr>
              <a:t>SCUOLE SECONDARIE DI 2° GRADO NELLA REGIONE DEL VENETO</a:t>
            </a:r>
            <a:endParaRPr sz="2000" b="1">
              <a:solidFill>
                <a:srgbClr val="EB56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4658350" y="1089824"/>
            <a:ext cx="1635900" cy="32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t="38088" b="40862"/>
          <a:stretch/>
        </p:blipFill>
        <p:spPr>
          <a:xfrm>
            <a:off x="0" y="64673"/>
            <a:ext cx="3176576" cy="3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-615556"/>
            <a:ext cx="3176576" cy="178593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7"/>
          <p:cNvSpPr/>
          <p:nvPr/>
        </p:nvSpPr>
        <p:spPr>
          <a:xfrm rot="10800000" flipH="1">
            <a:off x="3541378" y="4113803"/>
            <a:ext cx="2055000" cy="225600"/>
          </a:xfrm>
          <a:prstGeom prst="ellipse">
            <a:avLst/>
          </a:prstGeom>
          <a:solidFill>
            <a:schemeClr val="dk2">
              <a:alpha val="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7"/>
          <p:cNvSpPr/>
          <p:nvPr/>
        </p:nvSpPr>
        <p:spPr>
          <a:xfrm>
            <a:off x="2969503" y="3110559"/>
            <a:ext cx="2612232" cy="934121"/>
          </a:xfrm>
          <a:custGeom>
            <a:avLst/>
            <a:gdLst/>
            <a:ahLst/>
            <a:cxnLst/>
            <a:rect l="l" t="t" r="r" b="b"/>
            <a:pathLst>
              <a:path w="629" h="225" extrusionOk="0">
                <a:moveTo>
                  <a:pt x="451" y="74"/>
                </a:moveTo>
                <a:cubicBezTo>
                  <a:pt x="457" y="74"/>
                  <a:pt x="462" y="74"/>
                  <a:pt x="466" y="74"/>
                </a:cubicBezTo>
                <a:cubicBezTo>
                  <a:pt x="480" y="73"/>
                  <a:pt x="491" y="68"/>
                  <a:pt x="503" y="64"/>
                </a:cubicBezTo>
                <a:cubicBezTo>
                  <a:pt x="533" y="52"/>
                  <a:pt x="557" y="33"/>
                  <a:pt x="583" y="15"/>
                </a:cubicBezTo>
                <a:cubicBezTo>
                  <a:pt x="589" y="11"/>
                  <a:pt x="594" y="7"/>
                  <a:pt x="600" y="4"/>
                </a:cubicBezTo>
                <a:cubicBezTo>
                  <a:pt x="608" y="0"/>
                  <a:pt x="615" y="2"/>
                  <a:pt x="621" y="9"/>
                </a:cubicBezTo>
                <a:cubicBezTo>
                  <a:pt x="623" y="12"/>
                  <a:pt x="625" y="16"/>
                  <a:pt x="627" y="19"/>
                </a:cubicBezTo>
                <a:cubicBezTo>
                  <a:pt x="629" y="22"/>
                  <a:pt x="628" y="24"/>
                  <a:pt x="626" y="26"/>
                </a:cubicBezTo>
                <a:cubicBezTo>
                  <a:pt x="613" y="40"/>
                  <a:pt x="601" y="54"/>
                  <a:pt x="588" y="67"/>
                </a:cubicBezTo>
                <a:cubicBezTo>
                  <a:pt x="575" y="80"/>
                  <a:pt x="560" y="92"/>
                  <a:pt x="547" y="105"/>
                </a:cubicBezTo>
                <a:cubicBezTo>
                  <a:pt x="536" y="115"/>
                  <a:pt x="527" y="126"/>
                  <a:pt x="516" y="135"/>
                </a:cubicBezTo>
                <a:cubicBezTo>
                  <a:pt x="511" y="140"/>
                  <a:pt x="503" y="144"/>
                  <a:pt x="497" y="148"/>
                </a:cubicBezTo>
                <a:cubicBezTo>
                  <a:pt x="480" y="158"/>
                  <a:pt x="464" y="169"/>
                  <a:pt x="447" y="179"/>
                </a:cubicBezTo>
                <a:cubicBezTo>
                  <a:pt x="427" y="190"/>
                  <a:pt x="411" y="205"/>
                  <a:pt x="393" y="219"/>
                </a:cubicBezTo>
                <a:cubicBezTo>
                  <a:pt x="386" y="225"/>
                  <a:pt x="379" y="225"/>
                  <a:pt x="371" y="223"/>
                </a:cubicBezTo>
                <a:cubicBezTo>
                  <a:pt x="357" y="219"/>
                  <a:pt x="343" y="216"/>
                  <a:pt x="329" y="212"/>
                </a:cubicBezTo>
                <a:cubicBezTo>
                  <a:pt x="314" y="208"/>
                  <a:pt x="300" y="205"/>
                  <a:pt x="285" y="201"/>
                </a:cubicBezTo>
                <a:cubicBezTo>
                  <a:pt x="265" y="197"/>
                  <a:pt x="245" y="193"/>
                  <a:pt x="225" y="189"/>
                </a:cubicBezTo>
                <a:cubicBezTo>
                  <a:pt x="212" y="186"/>
                  <a:pt x="199" y="183"/>
                  <a:pt x="186" y="181"/>
                </a:cubicBezTo>
                <a:cubicBezTo>
                  <a:pt x="180" y="180"/>
                  <a:pt x="174" y="180"/>
                  <a:pt x="169" y="180"/>
                </a:cubicBezTo>
                <a:cubicBezTo>
                  <a:pt x="152" y="180"/>
                  <a:pt x="137" y="175"/>
                  <a:pt x="121" y="170"/>
                </a:cubicBezTo>
                <a:cubicBezTo>
                  <a:pt x="103" y="165"/>
                  <a:pt x="85" y="161"/>
                  <a:pt x="66" y="157"/>
                </a:cubicBezTo>
                <a:cubicBezTo>
                  <a:pt x="52" y="154"/>
                  <a:pt x="38" y="152"/>
                  <a:pt x="23" y="149"/>
                </a:cubicBezTo>
                <a:cubicBezTo>
                  <a:pt x="18" y="148"/>
                  <a:pt x="13" y="147"/>
                  <a:pt x="9" y="145"/>
                </a:cubicBezTo>
                <a:cubicBezTo>
                  <a:pt x="7" y="144"/>
                  <a:pt x="5" y="142"/>
                  <a:pt x="4" y="140"/>
                </a:cubicBezTo>
                <a:cubicBezTo>
                  <a:pt x="0" y="125"/>
                  <a:pt x="1" y="109"/>
                  <a:pt x="3" y="94"/>
                </a:cubicBezTo>
                <a:cubicBezTo>
                  <a:pt x="6" y="72"/>
                  <a:pt x="12" y="50"/>
                  <a:pt x="21" y="29"/>
                </a:cubicBezTo>
                <a:cubicBezTo>
                  <a:pt x="26" y="20"/>
                  <a:pt x="30" y="10"/>
                  <a:pt x="39" y="4"/>
                </a:cubicBezTo>
                <a:cubicBezTo>
                  <a:pt x="40" y="3"/>
                  <a:pt x="43" y="2"/>
                  <a:pt x="45" y="2"/>
                </a:cubicBezTo>
                <a:cubicBezTo>
                  <a:pt x="66" y="8"/>
                  <a:pt x="86" y="15"/>
                  <a:pt x="106" y="21"/>
                </a:cubicBezTo>
                <a:cubicBezTo>
                  <a:pt x="113" y="23"/>
                  <a:pt x="119" y="25"/>
                  <a:pt x="125" y="27"/>
                </a:cubicBezTo>
                <a:cubicBezTo>
                  <a:pt x="129" y="28"/>
                  <a:pt x="132" y="28"/>
                  <a:pt x="135" y="27"/>
                </a:cubicBezTo>
                <a:cubicBezTo>
                  <a:pt x="149" y="24"/>
                  <a:pt x="162" y="20"/>
                  <a:pt x="175" y="17"/>
                </a:cubicBezTo>
                <a:cubicBezTo>
                  <a:pt x="193" y="13"/>
                  <a:pt x="212" y="9"/>
                  <a:pt x="231" y="11"/>
                </a:cubicBezTo>
                <a:cubicBezTo>
                  <a:pt x="246" y="13"/>
                  <a:pt x="261" y="17"/>
                  <a:pt x="274" y="24"/>
                </a:cubicBezTo>
                <a:cubicBezTo>
                  <a:pt x="293" y="33"/>
                  <a:pt x="311" y="42"/>
                  <a:pt x="329" y="52"/>
                </a:cubicBezTo>
                <a:cubicBezTo>
                  <a:pt x="337" y="56"/>
                  <a:pt x="347" y="56"/>
                  <a:pt x="356" y="57"/>
                </a:cubicBezTo>
                <a:cubicBezTo>
                  <a:pt x="377" y="60"/>
                  <a:pt x="398" y="62"/>
                  <a:pt x="417" y="71"/>
                </a:cubicBezTo>
                <a:cubicBezTo>
                  <a:pt x="425" y="74"/>
                  <a:pt x="428" y="81"/>
                  <a:pt x="433" y="87"/>
                </a:cubicBezTo>
                <a:cubicBezTo>
                  <a:pt x="440" y="96"/>
                  <a:pt x="435" y="111"/>
                  <a:pt x="422" y="112"/>
                </a:cubicBezTo>
                <a:cubicBezTo>
                  <a:pt x="410" y="113"/>
                  <a:pt x="398" y="114"/>
                  <a:pt x="386" y="113"/>
                </a:cubicBezTo>
                <a:cubicBezTo>
                  <a:pt x="360" y="111"/>
                  <a:pt x="334" y="109"/>
                  <a:pt x="309" y="113"/>
                </a:cubicBezTo>
                <a:cubicBezTo>
                  <a:pt x="299" y="114"/>
                  <a:pt x="289" y="117"/>
                  <a:pt x="279" y="120"/>
                </a:cubicBezTo>
                <a:cubicBezTo>
                  <a:pt x="273" y="122"/>
                  <a:pt x="270" y="128"/>
                  <a:pt x="272" y="134"/>
                </a:cubicBezTo>
                <a:cubicBezTo>
                  <a:pt x="274" y="139"/>
                  <a:pt x="279" y="142"/>
                  <a:pt x="285" y="141"/>
                </a:cubicBezTo>
                <a:cubicBezTo>
                  <a:pt x="289" y="140"/>
                  <a:pt x="292" y="138"/>
                  <a:pt x="296" y="137"/>
                </a:cubicBezTo>
                <a:cubicBezTo>
                  <a:pt x="319" y="131"/>
                  <a:pt x="343" y="132"/>
                  <a:pt x="366" y="134"/>
                </a:cubicBezTo>
                <a:cubicBezTo>
                  <a:pt x="381" y="135"/>
                  <a:pt x="395" y="136"/>
                  <a:pt x="409" y="136"/>
                </a:cubicBezTo>
                <a:cubicBezTo>
                  <a:pt x="418" y="136"/>
                  <a:pt x="428" y="134"/>
                  <a:pt x="437" y="130"/>
                </a:cubicBezTo>
                <a:cubicBezTo>
                  <a:pt x="454" y="122"/>
                  <a:pt x="465" y="96"/>
                  <a:pt x="453" y="77"/>
                </a:cubicBezTo>
                <a:cubicBezTo>
                  <a:pt x="452" y="76"/>
                  <a:pt x="452" y="76"/>
                  <a:pt x="451" y="74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282F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6681483" y="1561683"/>
            <a:ext cx="23589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Screening in specifici contesti di socializzazione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37"/>
          <p:cNvSpPr/>
          <p:nvPr/>
        </p:nvSpPr>
        <p:spPr>
          <a:xfrm>
            <a:off x="108685" y="2740592"/>
            <a:ext cx="951900" cy="934200"/>
          </a:xfrm>
          <a:prstGeom prst="ellipse">
            <a:avLst/>
          </a:prstGeom>
          <a:solidFill>
            <a:srgbClr val="CB1B4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000"/>
          </a:p>
        </p:txBody>
      </p:sp>
      <p:sp>
        <p:nvSpPr>
          <p:cNvPr id="315" name="Google Shape;315;p37"/>
          <p:cNvSpPr txBox="1"/>
          <p:nvPr/>
        </p:nvSpPr>
        <p:spPr>
          <a:xfrm>
            <a:off x="900700" y="2922700"/>
            <a:ext cx="2055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Rete delle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“Scuole Sentinella”</a:t>
            </a:r>
            <a:endParaRPr sz="50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37"/>
          <p:cNvSpPr/>
          <p:nvPr/>
        </p:nvSpPr>
        <p:spPr>
          <a:xfrm>
            <a:off x="5729585" y="1409442"/>
            <a:ext cx="951900" cy="934200"/>
          </a:xfrm>
          <a:prstGeom prst="ellipse">
            <a:avLst/>
          </a:prstGeom>
          <a:solidFill>
            <a:srgbClr val="EB56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000"/>
          </a:p>
        </p:txBody>
      </p:sp>
      <p:sp>
        <p:nvSpPr>
          <p:cNvPr id="317" name="Google Shape;317;p37"/>
          <p:cNvSpPr/>
          <p:nvPr/>
        </p:nvSpPr>
        <p:spPr>
          <a:xfrm>
            <a:off x="5940802" y="4063774"/>
            <a:ext cx="951900" cy="934200"/>
          </a:xfrm>
          <a:prstGeom prst="ellipse">
            <a:avLst/>
          </a:prstGeom>
          <a:solidFill>
            <a:srgbClr val="C2C92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000"/>
          </a:p>
        </p:txBody>
      </p:sp>
      <p:sp>
        <p:nvSpPr>
          <p:cNvPr id="318" name="Google Shape;318;p37"/>
          <p:cNvSpPr/>
          <p:nvPr/>
        </p:nvSpPr>
        <p:spPr>
          <a:xfrm>
            <a:off x="592143" y="1430642"/>
            <a:ext cx="951900" cy="934200"/>
          </a:xfrm>
          <a:prstGeom prst="ellipse">
            <a:avLst/>
          </a:prstGeom>
          <a:solidFill>
            <a:srgbClr val="42AFB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000"/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6758" y="1730072"/>
            <a:ext cx="1682868" cy="168286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/>
          <p:cNvSpPr txBox="1"/>
          <p:nvPr/>
        </p:nvSpPr>
        <p:spPr>
          <a:xfrm>
            <a:off x="677400" y="600000"/>
            <a:ext cx="655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EB5600"/>
                </a:solidFill>
                <a:latin typeface="Raleway"/>
                <a:ea typeface="Raleway"/>
                <a:cs typeface="Raleway"/>
                <a:sym typeface="Raleway"/>
              </a:rPr>
              <a:t>IL SISTEMA DI MONITORAGGIO REGIONALE</a:t>
            </a:r>
            <a:endParaRPr sz="2000" b="1">
              <a:solidFill>
                <a:srgbClr val="EB5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6799475" y="4139983"/>
            <a:ext cx="21822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Sviluppo di modelli previsionali di </a:t>
            </a:r>
            <a:b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diffusione del contagio</a:t>
            </a:r>
            <a:endParaRPr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7"/>
          <p:cNvSpPr/>
          <p:nvPr/>
        </p:nvSpPr>
        <p:spPr>
          <a:xfrm>
            <a:off x="542964" y="4050542"/>
            <a:ext cx="951900" cy="934200"/>
          </a:xfrm>
          <a:prstGeom prst="ellipse">
            <a:avLst/>
          </a:prstGeom>
          <a:solidFill>
            <a:srgbClr val="FCB41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000"/>
          </a:p>
        </p:txBody>
      </p:sp>
      <p:sp>
        <p:nvSpPr>
          <p:cNvPr id="323" name="Google Shape;323;p37"/>
          <p:cNvSpPr txBox="1"/>
          <p:nvPr/>
        </p:nvSpPr>
        <p:spPr>
          <a:xfrm>
            <a:off x="1314675" y="4069749"/>
            <a:ext cx="24420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Progetto auto-somministrazione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vigilata dei test 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1522750" y="1536552"/>
            <a:ext cx="23589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Gestione dei contatti scolastici in presenza di un caso positivo a COVID-19</a:t>
            </a:r>
            <a:endParaRPr b="1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37"/>
          <p:cNvSpPr/>
          <p:nvPr/>
        </p:nvSpPr>
        <p:spPr>
          <a:xfrm>
            <a:off x="6277452" y="2786149"/>
            <a:ext cx="951900" cy="934200"/>
          </a:xfrm>
          <a:prstGeom prst="ellipse">
            <a:avLst/>
          </a:prstGeom>
          <a:solidFill>
            <a:srgbClr val="1C367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000"/>
          </a:p>
        </p:txBody>
      </p:sp>
      <p:sp>
        <p:nvSpPr>
          <p:cNvPr id="326" name="Google Shape;326;p37"/>
          <p:cNvSpPr txBox="1"/>
          <p:nvPr/>
        </p:nvSpPr>
        <p:spPr>
          <a:xfrm>
            <a:off x="7153150" y="2912758"/>
            <a:ext cx="2001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Flusso informativo, raccolta e analisi dati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1889550" y="804050"/>
            <a:ext cx="6526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</a:rPr>
              <a:t>GESTIONE DEI CONTATTI SCOLASTICI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32" name="Google Shape;332;p38"/>
          <p:cNvSpPr txBox="1">
            <a:spLocks noGrp="1"/>
          </p:cNvSpPr>
          <p:nvPr>
            <p:ph type="body" idx="1"/>
          </p:nvPr>
        </p:nvSpPr>
        <p:spPr>
          <a:xfrm>
            <a:off x="727650" y="1850600"/>
            <a:ext cx="7688700" cy="30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Le linee guida regionali che sono </a:t>
            </a:r>
            <a:r>
              <a:rPr lang="it" b="1">
                <a:solidFill>
                  <a:srgbClr val="000000"/>
                </a:solidFill>
              </a:rPr>
              <a:t>tempestivamente aggiornate e adattate</a:t>
            </a:r>
            <a:r>
              <a:rPr lang="it">
                <a:solidFill>
                  <a:srgbClr val="000000"/>
                </a:solidFill>
              </a:rPr>
              <a:t> al variare 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dello scenario epidemiologico e delle evidenze scientifiche disponibili.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</a:pPr>
            <a:r>
              <a:rPr lang="it">
                <a:solidFill>
                  <a:srgbClr val="000000"/>
                </a:solidFill>
              </a:rPr>
              <a:t>Definire chi sono i </a:t>
            </a:r>
            <a:r>
              <a:rPr lang="it" b="1">
                <a:solidFill>
                  <a:srgbClr val="000000"/>
                </a:solidFill>
              </a:rPr>
              <a:t>contatti scolastici </a:t>
            </a:r>
            <a:r>
              <a:rPr lang="it">
                <a:solidFill>
                  <a:srgbClr val="000000"/>
                </a:solidFill>
              </a:rPr>
              <a:t>quando si verifica un caso positivo a scuola</a:t>
            </a:r>
            <a:endParaRPr>
              <a:solidFill>
                <a:srgbClr val="000000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</a:pPr>
            <a:r>
              <a:rPr lang="it">
                <a:solidFill>
                  <a:srgbClr val="000000"/>
                </a:solidFill>
              </a:rPr>
              <a:t>Precisare </a:t>
            </a:r>
            <a:r>
              <a:rPr lang="it" b="1">
                <a:solidFill>
                  <a:srgbClr val="000000"/>
                </a:solidFill>
              </a:rPr>
              <a:t>quando effettuare i test di screening e quando attivare la quarantena o la sorveglianza scolastica con mantenimento della frequenza</a:t>
            </a:r>
            <a:endParaRPr>
              <a:solidFill>
                <a:srgbClr val="000000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111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</a:pPr>
            <a:r>
              <a:rPr lang="it" b="1">
                <a:solidFill>
                  <a:srgbClr val="000000"/>
                </a:solidFill>
              </a:rPr>
              <a:t>Uniformare il più possibile la gestione dei contatti di caso di COVID-19 </a:t>
            </a:r>
            <a:r>
              <a:rPr lang="it">
                <a:solidFill>
                  <a:srgbClr val="000000"/>
                </a:solidFill>
              </a:rPr>
              <a:t>in tutte le scuole del territorio della Regione del Veneto</a:t>
            </a:r>
            <a:endParaRPr b="1">
              <a:solidFill>
                <a:srgbClr val="000000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I </a:t>
            </a:r>
            <a:r>
              <a:rPr lang="it" b="1">
                <a:solidFill>
                  <a:srgbClr val="000000"/>
                </a:solidFill>
              </a:rPr>
              <a:t>Servizi di Igiene e Sanità Pubblica</a:t>
            </a:r>
            <a:r>
              <a:rPr lang="it">
                <a:solidFill>
                  <a:srgbClr val="000000"/>
                </a:solidFill>
              </a:rPr>
              <a:t> valutano e monitorano ogni specifica situazione locale.</a:t>
            </a:r>
            <a:endParaRPr>
              <a:solidFill>
                <a:srgbClr val="000000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 t="36135" b="38706"/>
          <a:stretch/>
        </p:blipFill>
        <p:spPr>
          <a:xfrm>
            <a:off x="0" y="29774"/>
            <a:ext cx="3176576" cy="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/>
          <p:nvPr/>
        </p:nvSpPr>
        <p:spPr>
          <a:xfrm>
            <a:off x="651443" y="604554"/>
            <a:ext cx="951900" cy="934200"/>
          </a:xfrm>
          <a:prstGeom prst="ellipse">
            <a:avLst/>
          </a:prstGeom>
          <a:solidFill>
            <a:srgbClr val="42AFB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000"/>
          </a:p>
        </p:txBody>
      </p:sp>
      <p:pic>
        <p:nvPicPr>
          <p:cNvPr id="335" name="Google Shape;3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0573" y="754579"/>
            <a:ext cx="1380275" cy="13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998</Words>
  <Application>Microsoft Office PowerPoint</Application>
  <PresentationFormat>Presentazione su schermo (16:9)</PresentationFormat>
  <Paragraphs>221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Raleway</vt:lpstr>
      <vt:lpstr>Lato</vt:lpstr>
      <vt:lpstr>Open Sans</vt:lpstr>
      <vt:lpstr>Calibri</vt:lpstr>
      <vt:lpstr>Streamline</vt:lpstr>
      <vt:lpstr>Streamline</vt:lpstr>
      <vt:lpstr>EMERGENZA COVID-19  Sistema di monitoraggio per le infezioni da SARS-CoV-2 nel contesto scolastico  Dott.ssa Francesca Russo Direzione Prevenzione Sicurezza Alimentare Veterinaria </vt:lpstr>
      <vt:lpstr>SITUAZIONE EPIDEMIOLOGICA</vt:lpstr>
      <vt:lpstr>SITUAZIONE EPIDEMIOLOGICA</vt:lpstr>
      <vt:lpstr>SITUAZIONE EPIDEMIOLOGICA Tutti i casi dal 7 gennaio 2021  Bambini e ragazzi positivi (e posti in isolamento, posti in quarantena di età scolastica La fonte di contagio/contatto non è necessariamente la scuola, sono qui considerati tutti i soggetti notificati  </vt:lpstr>
      <vt:lpstr>OBIETTIVI</vt:lpstr>
      <vt:lpstr>SINERGIE</vt:lpstr>
      <vt:lpstr>Presentazione standard di PowerPoint</vt:lpstr>
      <vt:lpstr>Presentazione standard di PowerPoint</vt:lpstr>
      <vt:lpstr>GESTIONE DEI CONTATTI SCOLASTICI</vt:lpstr>
      <vt:lpstr>RETE “SCUOLE SENTINELLA”</vt:lpstr>
      <vt:lpstr>RETE “SCUOLE SENTINELLA”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EMERGENZA COVID-19  Sistema di monitoraggio per le infezioni da SARS-CoV-2 nel contesto scolastico  Dott.ssa Francesca Russo Direzione Prevenzione Sicurezza Alimentare Veterinaria </dc:title>
  <dc:creator>Francesca Russo</dc:creator>
  <cp:lastModifiedBy>Francesca Russo</cp:lastModifiedBy>
  <cp:revision>4</cp:revision>
  <cp:lastPrinted>2021-02-05T10:19:41Z</cp:lastPrinted>
  <dcterms:modified xsi:type="dcterms:W3CDTF">2021-02-05T10:34:38Z</dcterms:modified>
</cp:coreProperties>
</file>