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2" r:id="rId2"/>
    <p:sldId id="286" r:id="rId3"/>
    <p:sldId id="264" r:id="rId4"/>
    <p:sldId id="258" r:id="rId5"/>
    <p:sldId id="257" r:id="rId6"/>
    <p:sldId id="278" r:id="rId7"/>
    <p:sldId id="279" r:id="rId8"/>
    <p:sldId id="280" r:id="rId9"/>
    <p:sldId id="281" r:id="rId10"/>
    <p:sldId id="282" r:id="rId11"/>
    <p:sldId id="284" r:id="rId1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9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572D8-1D7C-4A8A-BA8D-A768EA14E4E9}" type="datetimeFigureOut">
              <a:rPr lang="it-IT" smtClean="0"/>
              <a:t>25/07/2022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EFD2BB-80C3-4349-8B78-B71A7A2D1FCA}" type="slidenum">
              <a:rPr lang="it-IT" smtClean="0"/>
              <a:t>‹N›</a:t>
            </a:fld>
            <a:endParaRPr lang="it-IT"/>
          </a:p>
        </p:txBody>
      </p:sp>
    </p:spTree>
    <p:extLst>
      <p:ext uri="{BB962C8B-B14F-4D97-AF65-F5344CB8AC3E}">
        <p14:creationId xmlns:p14="http://schemas.microsoft.com/office/powerpoint/2010/main" val="1525445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D1D352D-B2CC-4040-8DDF-888C06ACB10C}" type="slidenum">
              <a:rPr lang="it-IT" smtClean="0"/>
              <a:t>4</a:t>
            </a:fld>
            <a:endParaRPr lang="it-IT"/>
          </a:p>
        </p:txBody>
      </p:sp>
    </p:spTree>
    <p:extLst>
      <p:ext uri="{BB962C8B-B14F-4D97-AF65-F5344CB8AC3E}">
        <p14:creationId xmlns:p14="http://schemas.microsoft.com/office/powerpoint/2010/main" val="858200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D1D352D-B2CC-4040-8DDF-888C06ACB10C}" type="slidenum">
              <a:rPr lang="it-IT" smtClean="0"/>
              <a:t>5</a:t>
            </a:fld>
            <a:endParaRPr lang="it-IT"/>
          </a:p>
        </p:txBody>
      </p:sp>
    </p:spTree>
    <p:extLst>
      <p:ext uri="{BB962C8B-B14F-4D97-AF65-F5344CB8AC3E}">
        <p14:creationId xmlns:p14="http://schemas.microsoft.com/office/powerpoint/2010/main" val="1130919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D1D352D-B2CC-4040-8DDF-888C06ACB10C}" type="slidenum">
              <a:rPr lang="it-IT" smtClean="0"/>
              <a:t>8</a:t>
            </a:fld>
            <a:endParaRPr lang="it-IT"/>
          </a:p>
        </p:txBody>
      </p:sp>
    </p:spTree>
    <p:extLst>
      <p:ext uri="{BB962C8B-B14F-4D97-AF65-F5344CB8AC3E}">
        <p14:creationId xmlns:p14="http://schemas.microsoft.com/office/powerpoint/2010/main" val="3549377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D1D352D-B2CC-4040-8DDF-888C06ACB10C}" type="slidenum">
              <a:rPr lang="it-IT" smtClean="0"/>
              <a:t>9</a:t>
            </a:fld>
            <a:endParaRPr lang="it-IT"/>
          </a:p>
        </p:txBody>
      </p:sp>
    </p:spTree>
    <p:extLst>
      <p:ext uri="{BB962C8B-B14F-4D97-AF65-F5344CB8AC3E}">
        <p14:creationId xmlns:p14="http://schemas.microsoft.com/office/powerpoint/2010/main" val="2126716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D1D352D-B2CC-4040-8DDF-888C06ACB10C}" type="slidenum">
              <a:rPr lang="it-IT" smtClean="0"/>
              <a:t>10</a:t>
            </a:fld>
            <a:endParaRPr lang="it-IT"/>
          </a:p>
        </p:txBody>
      </p:sp>
    </p:spTree>
    <p:extLst>
      <p:ext uri="{BB962C8B-B14F-4D97-AF65-F5344CB8AC3E}">
        <p14:creationId xmlns:p14="http://schemas.microsoft.com/office/powerpoint/2010/main" val="822801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2BA7F5-508F-4812-8E82-23CF895C474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7A04E2A-8838-4465-9D4E-B3DBEFB85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A7CE786-AC43-4B71-B342-B0C2256CE453}"/>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65379534-E22E-4D2E-9123-B80A3F03DD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A8493E2-5FFC-4210-BF4E-C15E1EBC4226}"/>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294229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5B0803-1BEE-4A3D-B82D-A6443A4F6015}"/>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695F3FE-4241-4524-9B37-F2D1CE333B4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E911AA-A413-4280-A8DD-3BB2AC28646F}"/>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FEC09686-C4F1-4B8E-BCF9-429D6523FB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4B5574F-1C60-4E71-A2E3-5C7AA8C2891A}"/>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4172879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20D5647-7AD3-498E-9A36-5ED93A9F75FB}"/>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17F28FD-5084-42F5-A181-513A1176917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A3A86E3-08B0-4938-AB82-B662B59E12DB}"/>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4F82555C-3D54-4EFB-AC7B-E2FCB971439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3987F0-3D0F-40AA-88A3-9AC9D196D6AD}"/>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191482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38E5B2-B0D8-440F-9E47-13C1AFF1A48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91AA1A5-7069-4666-8C2C-7E63FD67B25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DA39F69-4C8B-4EC4-843E-4CA78715B19F}"/>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F2240C53-3FB6-4EF2-888F-992C4F5DA91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6113F41-F70C-4739-949F-4FED18EF256D}"/>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98090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88B4EB-F95A-4310-961B-ED810014F97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FEE67A3-913B-46BB-9AF7-469E5DB975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D5CFF65-241C-4EBC-A772-F2849F506BC0}"/>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647BE88B-2F63-47B3-9A0A-7C62988678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A8F37A2-02F4-4478-8BB7-DE91C575A3D2}"/>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765117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FCFFF6-D090-47AC-99DE-B3CD61F3191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0C00442-BBA6-4003-BDE0-34A2585730F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88DF051-AB92-4B5E-B05F-F5F2CC759DA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8B49159-8271-4C5D-9FB6-34F57B5C86AC}"/>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6" name="Segnaposto piè di pagina 5">
            <a:extLst>
              <a:ext uri="{FF2B5EF4-FFF2-40B4-BE49-F238E27FC236}">
                <a16:creationId xmlns:a16="http://schemas.microsoft.com/office/drawing/2014/main" id="{EBC41B15-1B7F-4604-BE65-037D60CC92D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E6CB97-BC4C-41CD-95E5-3F247ABA20F5}"/>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32465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C5135F-645C-410B-83AC-A4EE72B7895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2F85753-56A3-423C-996B-1EF7DD0F6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EE2BF27-DF09-4614-9A68-4ABD1CCF2D6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693A443-11D7-46AF-9DF0-17C12472AC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B983C18-FAFA-4CBB-AE06-D247994A6BA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6F080F4-48AD-4261-9FDB-F13587B92010}"/>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8" name="Segnaposto piè di pagina 7">
            <a:extLst>
              <a:ext uri="{FF2B5EF4-FFF2-40B4-BE49-F238E27FC236}">
                <a16:creationId xmlns:a16="http://schemas.microsoft.com/office/drawing/2014/main" id="{AFFB92C8-F48F-4810-994F-BC27527350BC}"/>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06FEBEE-22AA-4D1E-BB88-0A0739CB4F6C}"/>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284891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FC47F7-DF2D-49C6-B096-B49BD524F14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FEE88A16-6C25-4F7F-A236-7E865F153E3B}"/>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4" name="Segnaposto piè di pagina 3">
            <a:extLst>
              <a:ext uri="{FF2B5EF4-FFF2-40B4-BE49-F238E27FC236}">
                <a16:creationId xmlns:a16="http://schemas.microsoft.com/office/drawing/2014/main" id="{00B6FF87-9B1E-4E1F-B2D6-89A2FE2B310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9F86919-9120-4A70-8AA4-DFC57CF935CF}"/>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3516608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6A50D35-8A34-475D-B0CC-DAE8C3EF9381}"/>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3" name="Segnaposto piè di pagina 2">
            <a:extLst>
              <a:ext uri="{FF2B5EF4-FFF2-40B4-BE49-F238E27FC236}">
                <a16:creationId xmlns:a16="http://schemas.microsoft.com/office/drawing/2014/main" id="{1B6F99D3-4DBD-4CF7-818F-62E21057107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935056A-95D4-4C3B-A331-A5BCAEEFE45B}"/>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448360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F75FA-29FA-4D4C-A549-3097EFD168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2604366-F98B-4592-890C-0ACF3BE06C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8B9285E-3BC5-4AA4-BD36-3D45F3C19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AC3D605-E465-43EB-903F-132E492F724F}"/>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6" name="Segnaposto piè di pagina 5">
            <a:extLst>
              <a:ext uri="{FF2B5EF4-FFF2-40B4-BE49-F238E27FC236}">
                <a16:creationId xmlns:a16="http://schemas.microsoft.com/office/drawing/2014/main" id="{5C3C6A3A-BD00-44EA-8A55-88A1E848D2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EF58B2F-77CF-4E51-9F58-DF9F9B815889}"/>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3317838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273E28-76EF-4ACB-8BBD-E78A140CF55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7E7918D-5EBD-4979-817F-64FE2EA439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172EAE21-7B67-497E-8F0D-57AB2A93DF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BF7215E-F1B3-46A7-8658-98076A571A85}"/>
              </a:ext>
            </a:extLst>
          </p:cNvPr>
          <p:cNvSpPr>
            <a:spLocks noGrp="1"/>
          </p:cNvSpPr>
          <p:nvPr>
            <p:ph type="dt" sz="half" idx="10"/>
          </p:nvPr>
        </p:nvSpPr>
        <p:spPr/>
        <p:txBody>
          <a:bodyPr/>
          <a:lstStyle/>
          <a:p>
            <a:fld id="{33E81006-9D7C-41A4-BC36-4ABABABE2B4C}" type="datetimeFigureOut">
              <a:rPr lang="it-IT" smtClean="0"/>
              <a:t>25/07/2022</a:t>
            </a:fld>
            <a:endParaRPr lang="it-IT"/>
          </a:p>
        </p:txBody>
      </p:sp>
      <p:sp>
        <p:nvSpPr>
          <p:cNvPr id="6" name="Segnaposto piè di pagina 5">
            <a:extLst>
              <a:ext uri="{FF2B5EF4-FFF2-40B4-BE49-F238E27FC236}">
                <a16:creationId xmlns:a16="http://schemas.microsoft.com/office/drawing/2014/main" id="{758B017E-8247-4F12-87C5-6176D13B58C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7C08183-28F3-4E87-8425-DBBD3003B3AA}"/>
              </a:ext>
            </a:extLst>
          </p:cNvPr>
          <p:cNvSpPr>
            <a:spLocks noGrp="1"/>
          </p:cNvSpPr>
          <p:nvPr>
            <p:ph type="sldNum" sz="quarter" idx="12"/>
          </p:nvPr>
        </p:nvSpPr>
        <p:spPr/>
        <p:txBody>
          <a:bodyPr/>
          <a:lstStyle/>
          <a:p>
            <a:fld id="{2BC27439-0A31-4AB8-9AF0-3668CA705313}" type="slidenum">
              <a:rPr lang="it-IT" smtClean="0"/>
              <a:t>‹N›</a:t>
            </a:fld>
            <a:endParaRPr lang="it-IT"/>
          </a:p>
        </p:txBody>
      </p:sp>
    </p:spTree>
    <p:extLst>
      <p:ext uri="{BB962C8B-B14F-4D97-AF65-F5344CB8AC3E}">
        <p14:creationId xmlns:p14="http://schemas.microsoft.com/office/powerpoint/2010/main" val="1875337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1111A56-DF1D-424F-98BA-079F510A41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9511B0C-7142-45CC-B62E-33F1DA12B1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6405A9C-A57B-479E-BEF5-02E2C89A4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81006-9D7C-41A4-BC36-4ABABABE2B4C}" type="datetimeFigureOut">
              <a:rPr lang="it-IT" smtClean="0"/>
              <a:t>25/07/2022</a:t>
            </a:fld>
            <a:endParaRPr lang="it-IT"/>
          </a:p>
        </p:txBody>
      </p:sp>
      <p:sp>
        <p:nvSpPr>
          <p:cNvPr id="5" name="Segnaposto piè di pagina 4">
            <a:extLst>
              <a:ext uri="{FF2B5EF4-FFF2-40B4-BE49-F238E27FC236}">
                <a16:creationId xmlns:a16="http://schemas.microsoft.com/office/drawing/2014/main" id="{A582935C-4B8C-4387-9ADE-4DB03BEA22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CA3E2DA-A846-45BC-B97A-8C3C01F322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27439-0A31-4AB8-9AF0-3668CA705313}" type="slidenum">
              <a:rPr lang="it-IT" smtClean="0"/>
              <a:t>‹N›</a:t>
            </a:fld>
            <a:endParaRPr lang="it-IT"/>
          </a:p>
        </p:txBody>
      </p:sp>
    </p:spTree>
    <p:extLst>
      <p:ext uri="{BB962C8B-B14F-4D97-AF65-F5344CB8AC3E}">
        <p14:creationId xmlns:p14="http://schemas.microsoft.com/office/powerpoint/2010/main" val="297132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6BF2535-4759-476F-9CEC-75796D45F24B}"/>
              </a:ext>
            </a:extLst>
          </p:cNvPr>
          <p:cNvSpPr>
            <a:spLocks noGrp="1"/>
          </p:cNvSpPr>
          <p:nvPr>
            <p:ph idx="1"/>
          </p:nvPr>
        </p:nvSpPr>
        <p:spPr/>
        <p:txBody>
          <a:bodyPr>
            <a:normAutofit/>
          </a:bodyPr>
          <a:lstStyle/>
          <a:p>
            <a:r>
              <a:rPr lang="it-IT" dirty="0"/>
              <a:t>Primo livello: </a:t>
            </a:r>
            <a:r>
              <a:rPr lang="it-IT" sz="2000" dirty="0"/>
              <a:t>segnaletica orizzontale e verticale fino alla riapertura della galleria Vas - Segusino</a:t>
            </a:r>
          </a:p>
          <a:p>
            <a:r>
              <a:rPr lang="it-IT" sz="2000" dirty="0"/>
              <a:t>. </a:t>
            </a:r>
            <a:r>
              <a:rPr lang="it-IT" dirty="0"/>
              <a:t>Secondo livello: </a:t>
            </a:r>
            <a:r>
              <a:rPr lang="it-IT" sz="2000" dirty="0"/>
              <a:t>previsto solo per i pomeriggi festivi, per evitare le code del flusso da nord  verso sud</a:t>
            </a:r>
          </a:p>
          <a:p>
            <a:r>
              <a:rPr lang="it-IT" sz="3600" dirty="0"/>
              <a:t>Terzo livello: </a:t>
            </a:r>
            <a:r>
              <a:rPr lang="it-IT" sz="1800" dirty="0"/>
              <a:t>situazioni di grave difficoltà generata da incidente stradale. Piani di emergenza in relazione ai punti in cui si verifica l’incidente. Da impostare una volta condivise le soluzione del primo e secondo livello</a:t>
            </a:r>
          </a:p>
        </p:txBody>
      </p:sp>
      <p:sp>
        <p:nvSpPr>
          <p:cNvPr id="4" name="Segnaposto testo 3">
            <a:extLst>
              <a:ext uri="{FF2B5EF4-FFF2-40B4-BE49-F238E27FC236}">
                <a16:creationId xmlns:a16="http://schemas.microsoft.com/office/drawing/2014/main" id="{7AC7305A-CBA9-45ED-BEB2-E1504725E567}"/>
              </a:ext>
            </a:extLst>
          </p:cNvPr>
          <p:cNvSpPr>
            <a:spLocks noGrp="1"/>
          </p:cNvSpPr>
          <p:nvPr>
            <p:ph type="body" sz="half" idx="2"/>
          </p:nvPr>
        </p:nvSpPr>
        <p:spPr>
          <a:xfrm>
            <a:off x="675196" y="914400"/>
            <a:ext cx="3932237" cy="3811588"/>
          </a:xfrm>
        </p:spPr>
        <p:txBody>
          <a:bodyPr>
            <a:normAutofit/>
          </a:bodyPr>
          <a:lstStyle/>
          <a:p>
            <a:r>
              <a:rPr lang="it-IT" sz="3600" dirty="0"/>
              <a:t>Il progetto è impostato su tre livelli, in relazione ai flussi ed a eventuali emergenze. </a:t>
            </a:r>
          </a:p>
        </p:txBody>
      </p:sp>
    </p:spTree>
    <p:extLst>
      <p:ext uri="{BB962C8B-B14F-4D97-AF65-F5344CB8AC3E}">
        <p14:creationId xmlns:p14="http://schemas.microsoft.com/office/powerpoint/2010/main" val="379009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7FF7CE8-FEDC-4894-8A4B-C6DB405BC947}"/>
              </a:ext>
            </a:extLst>
          </p:cNvPr>
          <p:cNvPicPr>
            <a:picLocks noChangeAspect="1"/>
          </p:cNvPicPr>
          <p:nvPr/>
        </p:nvPicPr>
        <p:blipFill rotWithShape="1">
          <a:blip r:embed="rId3"/>
          <a:srcRect l="2066" t="6258" b="5714"/>
          <a:stretch/>
        </p:blipFill>
        <p:spPr>
          <a:xfrm>
            <a:off x="251926" y="429208"/>
            <a:ext cx="11940074" cy="6036906"/>
          </a:xfrm>
          <a:prstGeom prst="rect">
            <a:avLst/>
          </a:prstGeom>
        </p:spPr>
      </p:pic>
      <p:sp>
        <p:nvSpPr>
          <p:cNvPr id="4" name="Freccia curva 3">
            <a:extLst>
              <a:ext uri="{FF2B5EF4-FFF2-40B4-BE49-F238E27FC236}">
                <a16:creationId xmlns:a16="http://schemas.microsoft.com/office/drawing/2014/main" id="{20F1300E-D4CD-4579-AD70-F779C27B6456}"/>
              </a:ext>
            </a:extLst>
          </p:cNvPr>
          <p:cNvSpPr/>
          <p:nvPr/>
        </p:nvSpPr>
        <p:spPr>
          <a:xfrm rot="1163745">
            <a:off x="8329968" y="2806796"/>
            <a:ext cx="738909" cy="165997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Immagine 4">
            <a:extLst>
              <a:ext uri="{FF2B5EF4-FFF2-40B4-BE49-F238E27FC236}">
                <a16:creationId xmlns:a16="http://schemas.microsoft.com/office/drawing/2014/main" id="{B70E9F41-6A5C-4F68-94B4-B10D8BE413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5930" y="2125934"/>
            <a:ext cx="492220" cy="494437"/>
          </a:xfrm>
          <a:prstGeom prst="rect">
            <a:avLst/>
          </a:prstGeom>
        </p:spPr>
      </p:pic>
      <p:sp>
        <p:nvSpPr>
          <p:cNvPr id="6" name="CasellaDiTesto 5">
            <a:extLst>
              <a:ext uri="{FF2B5EF4-FFF2-40B4-BE49-F238E27FC236}">
                <a16:creationId xmlns:a16="http://schemas.microsoft.com/office/drawing/2014/main" id="{71DF9A3A-9034-4912-9DEF-363FCFCC9BBD}"/>
              </a:ext>
            </a:extLst>
          </p:cNvPr>
          <p:cNvSpPr txBox="1"/>
          <p:nvPr/>
        </p:nvSpPr>
        <p:spPr>
          <a:xfrm>
            <a:off x="5998312" y="1692291"/>
            <a:ext cx="2069797" cy="430887"/>
          </a:xfrm>
          <a:prstGeom prst="rect">
            <a:avLst/>
          </a:prstGeom>
          <a:solidFill>
            <a:srgbClr val="FFFF00"/>
          </a:solidFill>
        </p:spPr>
        <p:txBody>
          <a:bodyPr wrap="none" rtlCol="0">
            <a:spAutoFit/>
          </a:bodyPr>
          <a:lstStyle/>
          <a:p>
            <a:r>
              <a:rPr lang="it-IT" sz="1100" dirty="0">
                <a:solidFill>
                  <a:srgbClr val="FF0000"/>
                </a:solidFill>
              </a:rPr>
              <a:t>Accesso riservato ai soli residenti</a:t>
            </a:r>
          </a:p>
          <a:p>
            <a:endParaRPr lang="it-IT" sz="1100" dirty="0">
              <a:solidFill>
                <a:srgbClr val="FF0000"/>
              </a:solidFill>
            </a:endParaRPr>
          </a:p>
        </p:txBody>
      </p:sp>
    </p:spTree>
    <p:extLst>
      <p:ext uri="{BB962C8B-B14F-4D97-AF65-F5344CB8AC3E}">
        <p14:creationId xmlns:p14="http://schemas.microsoft.com/office/powerpoint/2010/main" val="2602648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FD9D668-08ED-494D-A790-96C819A6BA57}"/>
              </a:ext>
            </a:extLst>
          </p:cNvPr>
          <p:cNvPicPr>
            <a:picLocks noChangeAspect="1"/>
          </p:cNvPicPr>
          <p:nvPr/>
        </p:nvPicPr>
        <p:blipFill rotWithShape="1">
          <a:blip r:embed="rId2"/>
          <a:srcRect l="1575" t="6666" r="774" b="6267"/>
          <a:stretch/>
        </p:blipFill>
        <p:spPr>
          <a:xfrm>
            <a:off x="143256" y="533400"/>
            <a:ext cx="11905488" cy="5971032"/>
          </a:xfrm>
          <a:prstGeom prst="rect">
            <a:avLst/>
          </a:prstGeom>
        </p:spPr>
      </p:pic>
      <p:sp>
        <p:nvSpPr>
          <p:cNvPr id="6" name="CasellaDiTesto 5">
            <a:extLst>
              <a:ext uri="{FF2B5EF4-FFF2-40B4-BE49-F238E27FC236}">
                <a16:creationId xmlns:a16="http://schemas.microsoft.com/office/drawing/2014/main" id="{D6758919-1360-4F1E-BD32-F58BF09DC31D}"/>
              </a:ext>
            </a:extLst>
          </p:cNvPr>
          <p:cNvSpPr txBox="1"/>
          <p:nvPr/>
        </p:nvSpPr>
        <p:spPr>
          <a:xfrm>
            <a:off x="5697886" y="4590939"/>
            <a:ext cx="1964786" cy="769441"/>
          </a:xfrm>
          <a:prstGeom prst="rect">
            <a:avLst/>
          </a:prstGeom>
          <a:solidFill>
            <a:srgbClr val="FFFF00"/>
          </a:solidFill>
        </p:spPr>
        <p:txBody>
          <a:bodyPr wrap="square" rtlCol="0">
            <a:spAutoFit/>
          </a:bodyPr>
          <a:lstStyle/>
          <a:p>
            <a:r>
              <a:rPr lang="it-IT" sz="1100" dirty="0">
                <a:solidFill>
                  <a:srgbClr val="FF0000"/>
                </a:solidFill>
              </a:rPr>
              <a:t>SEGNALE «STRADA SENZA USCITA» PERMETTENDO IL TRANSITO SINO ALLA STRUTTURA DELL’ULSS</a:t>
            </a:r>
          </a:p>
        </p:txBody>
      </p:sp>
    </p:spTree>
    <p:extLst>
      <p:ext uri="{BB962C8B-B14F-4D97-AF65-F5344CB8AC3E}">
        <p14:creationId xmlns:p14="http://schemas.microsoft.com/office/powerpoint/2010/main" val="1399271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DF8D3B-1A06-4DB3-A317-46631C922EE5}"/>
              </a:ext>
            </a:extLst>
          </p:cNvPr>
          <p:cNvSpPr>
            <a:spLocks noGrp="1"/>
          </p:cNvSpPr>
          <p:nvPr>
            <p:ph type="title"/>
          </p:nvPr>
        </p:nvSpPr>
        <p:spPr/>
        <p:txBody>
          <a:bodyPr/>
          <a:lstStyle/>
          <a:p>
            <a:r>
              <a:rPr lang="it-IT" b="1" dirty="0">
                <a:solidFill>
                  <a:srgbClr val="FF0000"/>
                </a:solidFill>
              </a:rPr>
              <a:t>Tratto fra rotatoria nord e rotatoria sud di Fener</a:t>
            </a:r>
          </a:p>
        </p:txBody>
      </p:sp>
      <p:sp>
        <p:nvSpPr>
          <p:cNvPr id="3" name="Segnaposto contenuto 2">
            <a:extLst>
              <a:ext uri="{FF2B5EF4-FFF2-40B4-BE49-F238E27FC236}">
                <a16:creationId xmlns:a16="http://schemas.microsoft.com/office/drawing/2014/main" id="{06BF2535-4759-476F-9CEC-75796D45F24B}"/>
              </a:ext>
            </a:extLst>
          </p:cNvPr>
          <p:cNvSpPr>
            <a:spLocks noGrp="1"/>
          </p:cNvSpPr>
          <p:nvPr>
            <p:ph idx="1"/>
          </p:nvPr>
        </p:nvSpPr>
        <p:spPr/>
        <p:txBody>
          <a:bodyPr>
            <a:normAutofit/>
          </a:bodyPr>
          <a:lstStyle/>
          <a:p>
            <a:r>
              <a:rPr lang="it-IT" dirty="0"/>
              <a:t>Primo livello: </a:t>
            </a:r>
            <a:r>
              <a:rPr lang="it-IT" sz="2000" dirty="0"/>
              <a:t>segnaletica orizzontale e verticale fino alla riapertura della galleria Vas - Segusino</a:t>
            </a:r>
          </a:p>
          <a:p>
            <a:endParaRPr lang="it-IT" sz="2000" dirty="0"/>
          </a:p>
        </p:txBody>
      </p:sp>
    </p:spTree>
    <p:extLst>
      <p:ext uri="{BB962C8B-B14F-4D97-AF65-F5344CB8AC3E}">
        <p14:creationId xmlns:p14="http://schemas.microsoft.com/office/powerpoint/2010/main" val="15760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3EDDE57-0993-4DC6-99A5-31F0E5BB30A7}"/>
              </a:ext>
            </a:extLst>
          </p:cNvPr>
          <p:cNvPicPr>
            <a:picLocks noChangeAspect="1"/>
          </p:cNvPicPr>
          <p:nvPr/>
        </p:nvPicPr>
        <p:blipFill rotWithShape="1">
          <a:blip r:embed="rId2"/>
          <a:srcRect l="47010" t="25017" r="17886" b="19906"/>
          <a:stretch/>
        </p:blipFill>
        <p:spPr>
          <a:xfrm>
            <a:off x="6213986" y="299301"/>
            <a:ext cx="5724750" cy="6259398"/>
          </a:xfrm>
          <a:prstGeom prst="rect">
            <a:avLst/>
          </a:prstGeom>
        </p:spPr>
      </p:pic>
      <p:sp>
        <p:nvSpPr>
          <p:cNvPr id="8" name="CasellaDiTesto 7">
            <a:extLst>
              <a:ext uri="{FF2B5EF4-FFF2-40B4-BE49-F238E27FC236}">
                <a16:creationId xmlns:a16="http://schemas.microsoft.com/office/drawing/2014/main" id="{2723DD93-5088-4592-873A-AA3221562CD9}"/>
              </a:ext>
            </a:extLst>
          </p:cNvPr>
          <p:cNvSpPr txBox="1"/>
          <p:nvPr/>
        </p:nvSpPr>
        <p:spPr>
          <a:xfrm>
            <a:off x="8768723" y="924403"/>
            <a:ext cx="1250109" cy="276999"/>
          </a:xfrm>
          <a:prstGeom prst="rect">
            <a:avLst/>
          </a:prstGeom>
          <a:noFill/>
        </p:spPr>
        <p:txBody>
          <a:bodyPr wrap="square" rtlCol="0">
            <a:spAutoFit/>
          </a:bodyPr>
          <a:lstStyle/>
          <a:p>
            <a:r>
              <a:rPr lang="it-IT" sz="1200" dirty="0"/>
              <a:t>Feltre/Quero</a:t>
            </a:r>
          </a:p>
        </p:txBody>
      </p:sp>
      <p:sp>
        <p:nvSpPr>
          <p:cNvPr id="9" name="CasellaDiTesto 8">
            <a:extLst>
              <a:ext uri="{FF2B5EF4-FFF2-40B4-BE49-F238E27FC236}">
                <a16:creationId xmlns:a16="http://schemas.microsoft.com/office/drawing/2014/main" id="{DD27021D-A25F-4535-8AFA-5CA2CD6081EF}"/>
              </a:ext>
            </a:extLst>
          </p:cNvPr>
          <p:cNvSpPr txBox="1"/>
          <p:nvPr/>
        </p:nvSpPr>
        <p:spPr>
          <a:xfrm>
            <a:off x="6436835" y="2133600"/>
            <a:ext cx="1250109" cy="276999"/>
          </a:xfrm>
          <a:prstGeom prst="rect">
            <a:avLst/>
          </a:prstGeom>
          <a:noFill/>
        </p:spPr>
        <p:txBody>
          <a:bodyPr wrap="square" rtlCol="0">
            <a:spAutoFit/>
          </a:bodyPr>
          <a:lstStyle/>
          <a:p>
            <a:r>
              <a:rPr lang="it-IT" sz="1200" dirty="0"/>
              <a:t>Alano/Quero</a:t>
            </a:r>
          </a:p>
        </p:txBody>
      </p:sp>
      <p:sp>
        <p:nvSpPr>
          <p:cNvPr id="7" name="CasellaDiTesto 6">
            <a:extLst>
              <a:ext uri="{FF2B5EF4-FFF2-40B4-BE49-F238E27FC236}">
                <a16:creationId xmlns:a16="http://schemas.microsoft.com/office/drawing/2014/main" id="{66F6DB3A-CCCC-4A4C-8C7E-2E25878E106E}"/>
              </a:ext>
            </a:extLst>
          </p:cNvPr>
          <p:cNvSpPr txBox="1"/>
          <p:nvPr/>
        </p:nvSpPr>
        <p:spPr>
          <a:xfrm>
            <a:off x="10018832" y="5635198"/>
            <a:ext cx="1250109" cy="461665"/>
          </a:xfrm>
          <a:prstGeom prst="rect">
            <a:avLst/>
          </a:prstGeom>
          <a:noFill/>
        </p:spPr>
        <p:txBody>
          <a:bodyPr wrap="square" rtlCol="0">
            <a:spAutoFit/>
          </a:bodyPr>
          <a:lstStyle/>
          <a:p>
            <a:r>
              <a:rPr lang="it-IT" sz="1200" dirty="0"/>
              <a:t>Segusino Valdobbiadene</a:t>
            </a:r>
          </a:p>
        </p:txBody>
      </p:sp>
      <p:cxnSp>
        <p:nvCxnSpPr>
          <p:cNvPr id="13" name="Connettore 2 12">
            <a:extLst>
              <a:ext uri="{FF2B5EF4-FFF2-40B4-BE49-F238E27FC236}">
                <a16:creationId xmlns:a16="http://schemas.microsoft.com/office/drawing/2014/main" id="{26D8E3DC-2772-48D7-A78F-95CE5DC698B9}"/>
              </a:ext>
            </a:extLst>
          </p:cNvPr>
          <p:cNvCxnSpPr/>
          <p:nvPr/>
        </p:nvCxnSpPr>
        <p:spPr>
          <a:xfrm flipV="1">
            <a:off x="9125146" y="433633"/>
            <a:ext cx="0" cy="49077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6DDB5207-737B-4A47-ADBE-D15F640961F1}"/>
              </a:ext>
            </a:extLst>
          </p:cNvPr>
          <p:cNvCxnSpPr>
            <a:cxnSpLocks/>
          </p:cNvCxnSpPr>
          <p:nvPr/>
        </p:nvCxnSpPr>
        <p:spPr>
          <a:xfrm flipV="1">
            <a:off x="10769600" y="5635198"/>
            <a:ext cx="655783" cy="10058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FBF709AB-2A39-4461-9EA7-F48BC72B4715}"/>
              </a:ext>
            </a:extLst>
          </p:cNvPr>
          <p:cNvCxnSpPr>
            <a:cxnSpLocks/>
          </p:cNvCxnSpPr>
          <p:nvPr/>
        </p:nvCxnSpPr>
        <p:spPr>
          <a:xfrm flipH="1" flipV="1">
            <a:off x="6436835" y="1773382"/>
            <a:ext cx="536620" cy="36021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3F1DC443-2B48-400B-8844-19199F8B5DBC}"/>
              </a:ext>
            </a:extLst>
          </p:cNvPr>
          <p:cNvCxnSpPr>
            <a:cxnSpLocks/>
          </p:cNvCxnSpPr>
          <p:nvPr/>
        </p:nvCxnSpPr>
        <p:spPr>
          <a:xfrm>
            <a:off x="7935208" y="2272099"/>
            <a:ext cx="294392" cy="116868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16CE5FA8-E24A-482D-9F2A-57447C4F5103}"/>
              </a:ext>
            </a:extLst>
          </p:cNvPr>
          <p:cNvCxnSpPr>
            <a:cxnSpLocks/>
          </p:cNvCxnSpPr>
          <p:nvPr/>
        </p:nvCxnSpPr>
        <p:spPr>
          <a:xfrm>
            <a:off x="8229600" y="3440783"/>
            <a:ext cx="147782" cy="76176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Connettore diritto 27">
            <a:extLst>
              <a:ext uri="{FF2B5EF4-FFF2-40B4-BE49-F238E27FC236}">
                <a16:creationId xmlns:a16="http://schemas.microsoft.com/office/drawing/2014/main" id="{9BFE3D8A-3675-44F1-AD37-A7B0BF244301}"/>
              </a:ext>
            </a:extLst>
          </p:cNvPr>
          <p:cNvCxnSpPr>
            <a:cxnSpLocks/>
          </p:cNvCxnSpPr>
          <p:nvPr/>
        </p:nvCxnSpPr>
        <p:spPr>
          <a:xfrm>
            <a:off x="8377382" y="4202545"/>
            <a:ext cx="157018" cy="1432653"/>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FA3F3407-53B5-4456-8FC5-6E8F962AE45D}"/>
              </a:ext>
            </a:extLst>
          </p:cNvPr>
          <p:cNvSpPr txBox="1"/>
          <p:nvPr/>
        </p:nvSpPr>
        <p:spPr>
          <a:xfrm>
            <a:off x="240972" y="462737"/>
            <a:ext cx="5699335" cy="4247317"/>
          </a:xfrm>
          <a:prstGeom prst="rect">
            <a:avLst/>
          </a:prstGeom>
          <a:noFill/>
        </p:spPr>
        <p:txBody>
          <a:bodyPr wrap="square">
            <a:spAutoFit/>
          </a:bodyPr>
          <a:lstStyle/>
          <a:p>
            <a:r>
              <a:rPr lang="it-IT" dirty="0"/>
              <a:t>Primo livello:  da mantenere in forma permanente sino al termine dei lavori della galleria Segusino Vas</a:t>
            </a:r>
          </a:p>
          <a:p>
            <a:endParaRPr lang="it-IT" sz="1800" dirty="0"/>
          </a:p>
          <a:p>
            <a:endParaRPr lang="it-IT" dirty="0"/>
          </a:p>
          <a:p>
            <a:pPr marL="342900" indent="-342900">
              <a:buFont typeface="+mj-lt"/>
              <a:buAutoNum type="arabicPeriod"/>
            </a:pPr>
            <a:r>
              <a:rPr lang="it-IT" dirty="0"/>
              <a:t>Doppia linea continua gialla (viabilità modificata) nel tratto fra le due rotatorie(soluzione a binocolo) in modo da evitare gli attraversamenti della corsia opposta al senso di marcia.  Se tale soluzione non sarà sufficiente per evitare gli attraversamenti, in un secondo step, studiare il posizionamento delle «lingue di gatto» fra le due corsie.</a:t>
            </a:r>
          </a:p>
          <a:p>
            <a:pPr marL="342900" indent="-342900">
              <a:buFont typeface="+mj-lt"/>
              <a:buAutoNum type="arabicPeriod"/>
            </a:pPr>
            <a:r>
              <a:rPr lang="it-IT" sz="1800" dirty="0"/>
              <a:t>Adeguare la viabilità dell’abitato di Fener in relazione alla soluzione a binocolo fra le due rotatoria,  ed in funzione del livello 2</a:t>
            </a:r>
          </a:p>
          <a:p>
            <a:pPr marL="342900" indent="-342900">
              <a:buFont typeface="+mj-lt"/>
              <a:buAutoNum type="arabicPeriod"/>
            </a:pPr>
            <a:endParaRPr lang="it-IT" sz="1800" dirty="0"/>
          </a:p>
        </p:txBody>
      </p:sp>
      <p:sp>
        <p:nvSpPr>
          <p:cNvPr id="16" name="CasellaDiTesto 15">
            <a:extLst>
              <a:ext uri="{FF2B5EF4-FFF2-40B4-BE49-F238E27FC236}">
                <a16:creationId xmlns:a16="http://schemas.microsoft.com/office/drawing/2014/main" id="{4E235230-E1C8-4059-BEE2-9B82B8BDE214}"/>
              </a:ext>
            </a:extLst>
          </p:cNvPr>
          <p:cNvSpPr txBox="1"/>
          <p:nvPr/>
        </p:nvSpPr>
        <p:spPr>
          <a:xfrm>
            <a:off x="7310153" y="5635198"/>
            <a:ext cx="1067229" cy="276999"/>
          </a:xfrm>
          <a:prstGeom prst="rect">
            <a:avLst/>
          </a:prstGeom>
          <a:noFill/>
        </p:spPr>
        <p:txBody>
          <a:bodyPr wrap="square" rtlCol="0">
            <a:spAutoFit/>
          </a:bodyPr>
          <a:lstStyle/>
          <a:p>
            <a:r>
              <a:rPr lang="it-IT" sz="1200" dirty="0"/>
              <a:t>Rotatoria sud</a:t>
            </a:r>
          </a:p>
        </p:txBody>
      </p:sp>
      <p:sp>
        <p:nvSpPr>
          <p:cNvPr id="17" name="CasellaDiTesto 16">
            <a:extLst>
              <a:ext uri="{FF2B5EF4-FFF2-40B4-BE49-F238E27FC236}">
                <a16:creationId xmlns:a16="http://schemas.microsoft.com/office/drawing/2014/main" id="{5A452451-540C-4909-8651-BE9AC7585D67}"/>
              </a:ext>
            </a:extLst>
          </p:cNvPr>
          <p:cNvSpPr txBox="1"/>
          <p:nvPr/>
        </p:nvSpPr>
        <p:spPr>
          <a:xfrm>
            <a:off x="7153329" y="1625597"/>
            <a:ext cx="1224053" cy="276999"/>
          </a:xfrm>
          <a:prstGeom prst="rect">
            <a:avLst/>
          </a:prstGeom>
          <a:noFill/>
        </p:spPr>
        <p:txBody>
          <a:bodyPr wrap="square" rtlCol="0">
            <a:spAutoFit/>
          </a:bodyPr>
          <a:lstStyle/>
          <a:p>
            <a:r>
              <a:rPr lang="it-IT" sz="1200" dirty="0"/>
              <a:t>Rotatoria nord</a:t>
            </a:r>
          </a:p>
        </p:txBody>
      </p:sp>
      <p:pic>
        <p:nvPicPr>
          <p:cNvPr id="19" name="Immagine 18">
            <a:extLst>
              <a:ext uri="{FF2B5EF4-FFF2-40B4-BE49-F238E27FC236}">
                <a16:creationId xmlns:a16="http://schemas.microsoft.com/office/drawing/2014/main" id="{522D691D-B8FF-8A43-DF8E-0209CBE4DD79}"/>
              </a:ext>
            </a:extLst>
          </p:cNvPr>
          <p:cNvPicPr>
            <a:picLocks noChangeAspect="1"/>
          </p:cNvPicPr>
          <p:nvPr/>
        </p:nvPicPr>
        <p:blipFill rotWithShape="1">
          <a:blip r:embed="rId3">
            <a:extLst>
              <a:ext uri="{28A0092B-C50C-407E-A947-70E740481C1C}">
                <a14:useLocalDpi xmlns:a14="http://schemas.microsoft.com/office/drawing/2010/main" val="0"/>
              </a:ext>
            </a:extLst>
          </a:blip>
          <a:srcRect l="6900" t="38127" r="4528" b="37979"/>
          <a:stretch/>
        </p:blipFill>
        <p:spPr>
          <a:xfrm rot="449644">
            <a:off x="8540074" y="4623276"/>
            <a:ext cx="425959" cy="114909"/>
          </a:xfrm>
          <a:prstGeom prst="rect">
            <a:avLst/>
          </a:prstGeom>
        </p:spPr>
      </p:pic>
      <p:pic>
        <p:nvPicPr>
          <p:cNvPr id="24" name="Immagine 23">
            <a:extLst>
              <a:ext uri="{FF2B5EF4-FFF2-40B4-BE49-F238E27FC236}">
                <a16:creationId xmlns:a16="http://schemas.microsoft.com/office/drawing/2014/main" id="{6A64BE3B-73E8-B6D1-CDC5-FFE78E166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828" y="3292334"/>
            <a:ext cx="147783" cy="148449"/>
          </a:xfrm>
          <a:prstGeom prst="rect">
            <a:avLst/>
          </a:prstGeom>
        </p:spPr>
      </p:pic>
    </p:spTree>
    <p:extLst>
      <p:ext uri="{BB962C8B-B14F-4D97-AF65-F5344CB8AC3E}">
        <p14:creationId xmlns:p14="http://schemas.microsoft.com/office/powerpoint/2010/main" val="419743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xEl>
                                              <p:pRg st="3" end="3"/>
                                            </p:txEl>
                                          </p:spTgt>
                                        </p:tgtEl>
                                        <p:attrNameLst>
                                          <p:attrName>style.visibility</p:attrName>
                                        </p:attrNameLst>
                                      </p:cBhvr>
                                      <p:to>
                                        <p:strVal val="visible"/>
                                      </p:to>
                                    </p:set>
                                    <p:animEffect transition="in" filter="fade">
                                      <p:cBhvr>
                                        <p:cTn id="7" dur="500"/>
                                        <p:tgtEl>
                                          <p:spTgt spid="3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xEl>
                                              <p:pRg st="4" end="4"/>
                                            </p:txEl>
                                          </p:spTgt>
                                        </p:tgtEl>
                                        <p:attrNameLst>
                                          <p:attrName>style.visibility</p:attrName>
                                        </p:attrNameLst>
                                      </p:cBhvr>
                                      <p:to>
                                        <p:strVal val="visible"/>
                                      </p:to>
                                    </p:set>
                                    <p:animEffect transition="in" filter="fade">
                                      <p:cBhvr>
                                        <p:cTn id="12" dur="500"/>
                                        <p:tgtEl>
                                          <p:spTgt spid="3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2A5F503-1DBA-4104-A529-21150ADC150B}"/>
              </a:ext>
            </a:extLst>
          </p:cNvPr>
          <p:cNvPicPr>
            <a:picLocks noChangeAspect="1"/>
          </p:cNvPicPr>
          <p:nvPr/>
        </p:nvPicPr>
        <p:blipFill rotWithShape="1">
          <a:blip r:embed="rId3"/>
          <a:srcRect l="1684" t="6259" b="5578"/>
          <a:stretch/>
        </p:blipFill>
        <p:spPr>
          <a:xfrm>
            <a:off x="269280" y="523239"/>
            <a:ext cx="11986728" cy="6046237"/>
          </a:xfrm>
          <a:prstGeom prst="rect">
            <a:avLst/>
          </a:prstGeom>
        </p:spPr>
      </p:pic>
      <p:sp>
        <p:nvSpPr>
          <p:cNvPr id="6" name="CasellaDiTesto 5">
            <a:extLst>
              <a:ext uri="{FF2B5EF4-FFF2-40B4-BE49-F238E27FC236}">
                <a16:creationId xmlns:a16="http://schemas.microsoft.com/office/drawing/2014/main" id="{883816AF-10DA-4769-9911-F89D7E72FD3F}"/>
              </a:ext>
            </a:extLst>
          </p:cNvPr>
          <p:cNvSpPr txBox="1"/>
          <p:nvPr/>
        </p:nvSpPr>
        <p:spPr>
          <a:xfrm rot="18079905">
            <a:off x="4140805" y="4565669"/>
            <a:ext cx="3331464" cy="307777"/>
          </a:xfrm>
          <a:prstGeom prst="rect">
            <a:avLst/>
          </a:prstGeom>
          <a:solidFill>
            <a:srgbClr val="FFFF00"/>
          </a:solidFill>
        </p:spPr>
        <p:txBody>
          <a:bodyPr wrap="square" rtlCol="0">
            <a:spAutoFit/>
          </a:bodyPr>
          <a:lstStyle/>
          <a:p>
            <a:r>
              <a:rPr lang="it-IT" sz="1400" dirty="0">
                <a:solidFill>
                  <a:srgbClr val="FF0000"/>
                </a:solidFill>
              </a:rPr>
              <a:t>Doppia linea continua </a:t>
            </a:r>
          </a:p>
        </p:txBody>
      </p:sp>
    </p:spTree>
    <p:extLst>
      <p:ext uri="{BB962C8B-B14F-4D97-AF65-F5344CB8AC3E}">
        <p14:creationId xmlns:p14="http://schemas.microsoft.com/office/powerpoint/2010/main" val="3118976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3D877AC-0562-4703-87C6-B66D906F4FFB}"/>
              </a:ext>
            </a:extLst>
          </p:cNvPr>
          <p:cNvPicPr>
            <a:picLocks noChangeAspect="1"/>
          </p:cNvPicPr>
          <p:nvPr/>
        </p:nvPicPr>
        <p:blipFill rotWithShape="1">
          <a:blip r:embed="rId3"/>
          <a:srcRect l="2372" t="6666" b="5578"/>
          <a:stretch/>
        </p:blipFill>
        <p:spPr>
          <a:xfrm>
            <a:off x="144624" y="419877"/>
            <a:ext cx="11902751" cy="6018245"/>
          </a:xfrm>
          <a:prstGeom prst="rect">
            <a:avLst/>
          </a:prstGeom>
        </p:spPr>
      </p:pic>
      <p:sp>
        <p:nvSpPr>
          <p:cNvPr id="6" name="CasellaDiTesto 5">
            <a:extLst>
              <a:ext uri="{FF2B5EF4-FFF2-40B4-BE49-F238E27FC236}">
                <a16:creationId xmlns:a16="http://schemas.microsoft.com/office/drawing/2014/main" id="{889FF14F-91F1-41A4-81B2-3763A8C9F80A}"/>
              </a:ext>
            </a:extLst>
          </p:cNvPr>
          <p:cNvSpPr txBox="1"/>
          <p:nvPr/>
        </p:nvSpPr>
        <p:spPr>
          <a:xfrm>
            <a:off x="4850508" y="1655375"/>
            <a:ext cx="4986237" cy="369332"/>
          </a:xfrm>
          <a:prstGeom prst="rect">
            <a:avLst/>
          </a:prstGeom>
          <a:solidFill>
            <a:srgbClr val="FFFF00"/>
          </a:solidFill>
        </p:spPr>
        <p:txBody>
          <a:bodyPr wrap="none" rtlCol="0">
            <a:spAutoFit/>
          </a:bodyPr>
          <a:lstStyle/>
          <a:p>
            <a:r>
              <a:rPr lang="it-IT" dirty="0">
                <a:solidFill>
                  <a:srgbClr val="FF0000"/>
                </a:solidFill>
              </a:rPr>
              <a:t>Impedire l’uscita in retromarcia dalla tabaccheria </a:t>
            </a:r>
          </a:p>
        </p:txBody>
      </p:sp>
      <p:sp>
        <p:nvSpPr>
          <p:cNvPr id="10" name="Freccia curva 9">
            <a:extLst>
              <a:ext uri="{FF2B5EF4-FFF2-40B4-BE49-F238E27FC236}">
                <a16:creationId xmlns:a16="http://schemas.microsoft.com/office/drawing/2014/main" id="{5D21E511-AC9A-449D-A606-E4DA68D1F1DA}"/>
              </a:ext>
            </a:extLst>
          </p:cNvPr>
          <p:cNvSpPr/>
          <p:nvPr/>
        </p:nvSpPr>
        <p:spPr>
          <a:xfrm rot="7142237">
            <a:off x="6541057" y="3643604"/>
            <a:ext cx="495905" cy="130997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 name="CasellaDiTesto 1">
            <a:extLst>
              <a:ext uri="{FF2B5EF4-FFF2-40B4-BE49-F238E27FC236}">
                <a16:creationId xmlns:a16="http://schemas.microsoft.com/office/drawing/2014/main" id="{59196BAC-2E9E-468F-AF17-DF35D928416E}"/>
              </a:ext>
            </a:extLst>
          </p:cNvPr>
          <p:cNvSpPr txBox="1"/>
          <p:nvPr/>
        </p:nvSpPr>
        <p:spPr>
          <a:xfrm rot="20705481">
            <a:off x="231749" y="3709845"/>
            <a:ext cx="3708188" cy="1200329"/>
          </a:xfrm>
          <a:prstGeom prst="rect">
            <a:avLst/>
          </a:prstGeom>
          <a:noFill/>
        </p:spPr>
        <p:txBody>
          <a:bodyPr wrap="square" rtlCol="0">
            <a:spAutoFit/>
          </a:bodyPr>
          <a:lstStyle/>
          <a:p>
            <a:r>
              <a:rPr lang="it-IT" dirty="0">
                <a:solidFill>
                  <a:srgbClr val="FF0000"/>
                </a:solidFill>
                <a:highlight>
                  <a:srgbClr val="FFFF00"/>
                </a:highlight>
              </a:rPr>
              <a:t>Sollecitare i clienti dell’edicola a parcheggiare in via Alighieri di fronte all’ufficio postale, distante pochi metri e disponendo  del marciapiede</a:t>
            </a:r>
          </a:p>
        </p:txBody>
      </p:sp>
      <p:sp>
        <p:nvSpPr>
          <p:cNvPr id="17" name="CasellaDiTesto 16">
            <a:extLst>
              <a:ext uri="{FF2B5EF4-FFF2-40B4-BE49-F238E27FC236}">
                <a16:creationId xmlns:a16="http://schemas.microsoft.com/office/drawing/2014/main" id="{8B1C965F-75A7-4C5B-BAE5-3D60BB5EBD7A}"/>
              </a:ext>
            </a:extLst>
          </p:cNvPr>
          <p:cNvSpPr txBox="1"/>
          <p:nvPr/>
        </p:nvSpPr>
        <p:spPr>
          <a:xfrm rot="19111882">
            <a:off x="7908146" y="4826599"/>
            <a:ext cx="2813249" cy="307777"/>
          </a:xfrm>
          <a:prstGeom prst="rect">
            <a:avLst/>
          </a:prstGeom>
          <a:solidFill>
            <a:srgbClr val="FFFF00"/>
          </a:solidFill>
        </p:spPr>
        <p:txBody>
          <a:bodyPr wrap="square" rtlCol="0">
            <a:spAutoFit/>
          </a:bodyPr>
          <a:lstStyle/>
          <a:p>
            <a:r>
              <a:rPr lang="it-IT" sz="1400" dirty="0">
                <a:solidFill>
                  <a:srgbClr val="FF0000"/>
                </a:solidFill>
              </a:rPr>
              <a:t>Doppia linea continua</a:t>
            </a:r>
          </a:p>
        </p:txBody>
      </p:sp>
    </p:spTree>
    <p:extLst>
      <p:ext uri="{BB962C8B-B14F-4D97-AF65-F5344CB8AC3E}">
        <p14:creationId xmlns:p14="http://schemas.microsoft.com/office/powerpoint/2010/main" val="3475615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F4B42AD-AE23-4695-94B3-E4B5559ACEFB}"/>
              </a:ext>
            </a:extLst>
          </p:cNvPr>
          <p:cNvPicPr>
            <a:picLocks noChangeAspect="1"/>
          </p:cNvPicPr>
          <p:nvPr/>
        </p:nvPicPr>
        <p:blipFill rotWithShape="1">
          <a:blip r:embed="rId2"/>
          <a:srcRect l="29004" t="14226" r="18342" b="10856"/>
          <a:stretch/>
        </p:blipFill>
        <p:spPr>
          <a:xfrm>
            <a:off x="4579061" y="83977"/>
            <a:ext cx="7316370" cy="6774023"/>
          </a:xfrm>
          <a:prstGeom prst="rect">
            <a:avLst/>
          </a:prstGeom>
        </p:spPr>
      </p:pic>
      <p:sp>
        <p:nvSpPr>
          <p:cNvPr id="6" name="CasellaDiTesto 5">
            <a:extLst>
              <a:ext uri="{FF2B5EF4-FFF2-40B4-BE49-F238E27FC236}">
                <a16:creationId xmlns:a16="http://schemas.microsoft.com/office/drawing/2014/main" id="{5D845B07-73B9-4D9D-BF91-76208B0DEB36}"/>
              </a:ext>
            </a:extLst>
          </p:cNvPr>
          <p:cNvSpPr txBox="1"/>
          <p:nvPr/>
        </p:nvSpPr>
        <p:spPr>
          <a:xfrm>
            <a:off x="5323512" y="1203649"/>
            <a:ext cx="1544975" cy="369332"/>
          </a:xfrm>
          <a:prstGeom prst="rect">
            <a:avLst/>
          </a:prstGeom>
          <a:noFill/>
        </p:spPr>
        <p:txBody>
          <a:bodyPr wrap="none" rtlCol="0">
            <a:spAutoFit/>
          </a:bodyPr>
          <a:lstStyle/>
          <a:p>
            <a:r>
              <a:rPr lang="it-IT" dirty="0"/>
              <a:t>Rotatoria nord</a:t>
            </a:r>
          </a:p>
        </p:txBody>
      </p:sp>
      <p:sp>
        <p:nvSpPr>
          <p:cNvPr id="7" name="CasellaDiTesto 6">
            <a:extLst>
              <a:ext uri="{FF2B5EF4-FFF2-40B4-BE49-F238E27FC236}">
                <a16:creationId xmlns:a16="http://schemas.microsoft.com/office/drawing/2014/main" id="{92831AE4-717A-4DC0-8D6A-5DD205F71FCE}"/>
              </a:ext>
            </a:extLst>
          </p:cNvPr>
          <p:cNvSpPr txBox="1"/>
          <p:nvPr/>
        </p:nvSpPr>
        <p:spPr>
          <a:xfrm>
            <a:off x="6095999" y="6404691"/>
            <a:ext cx="1435906" cy="369332"/>
          </a:xfrm>
          <a:prstGeom prst="rect">
            <a:avLst/>
          </a:prstGeom>
          <a:noFill/>
        </p:spPr>
        <p:txBody>
          <a:bodyPr wrap="none" rtlCol="0">
            <a:spAutoFit/>
          </a:bodyPr>
          <a:lstStyle/>
          <a:p>
            <a:r>
              <a:rPr lang="it-IT" dirty="0"/>
              <a:t>Rotatoria sud</a:t>
            </a:r>
          </a:p>
        </p:txBody>
      </p:sp>
      <p:sp>
        <p:nvSpPr>
          <p:cNvPr id="8" name="CasellaDiTesto 7">
            <a:extLst>
              <a:ext uri="{FF2B5EF4-FFF2-40B4-BE49-F238E27FC236}">
                <a16:creationId xmlns:a16="http://schemas.microsoft.com/office/drawing/2014/main" id="{23BE2204-EA9A-407D-8991-8324ACCE71D8}"/>
              </a:ext>
            </a:extLst>
          </p:cNvPr>
          <p:cNvSpPr txBox="1"/>
          <p:nvPr/>
        </p:nvSpPr>
        <p:spPr>
          <a:xfrm>
            <a:off x="1110343" y="1203649"/>
            <a:ext cx="1775038" cy="369332"/>
          </a:xfrm>
          <a:prstGeom prst="rect">
            <a:avLst/>
          </a:prstGeom>
          <a:noFill/>
        </p:spPr>
        <p:txBody>
          <a:bodyPr wrap="none" rtlCol="0">
            <a:spAutoFit/>
          </a:bodyPr>
          <a:lstStyle/>
          <a:p>
            <a:r>
              <a:rPr lang="it-IT" dirty="0"/>
              <a:t>LOCALITA’ FENER</a:t>
            </a:r>
          </a:p>
        </p:txBody>
      </p:sp>
      <p:sp>
        <p:nvSpPr>
          <p:cNvPr id="9" name="Ovale 8">
            <a:extLst>
              <a:ext uri="{FF2B5EF4-FFF2-40B4-BE49-F238E27FC236}">
                <a16:creationId xmlns:a16="http://schemas.microsoft.com/office/drawing/2014/main" id="{F98E35D0-0353-4BF6-81FD-47CC22A7DA7E}"/>
              </a:ext>
            </a:extLst>
          </p:cNvPr>
          <p:cNvSpPr/>
          <p:nvPr/>
        </p:nvSpPr>
        <p:spPr>
          <a:xfrm rot="21300653">
            <a:off x="7802680" y="4579407"/>
            <a:ext cx="877824" cy="1708576"/>
          </a:xfrm>
          <a:prstGeom prst="ellipse">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DBB9D0B0-720A-4167-987C-3309560072C1}"/>
              </a:ext>
            </a:extLst>
          </p:cNvPr>
          <p:cNvSpPr txBox="1"/>
          <p:nvPr/>
        </p:nvSpPr>
        <p:spPr>
          <a:xfrm>
            <a:off x="2959287" y="3199828"/>
            <a:ext cx="3980000" cy="2308324"/>
          </a:xfrm>
          <a:prstGeom prst="rect">
            <a:avLst/>
          </a:prstGeom>
          <a:noFill/>
        </p:spPr>
        <p:txBody>
          <a:bodyPr wrap="none" rtlCol="0">
            <a:spAutoFit/>
          </a:bodyPr>
          <a:lstStyle/>
          <a:p>
            <a:r>
              <a:rPr lang="it-IT" dirty="0"/>
              <a:t>PRESTARE MASSIMA ATTENZIONE </a:t>
            </a:r>
          </a:p>
          <a:p>
            <a:r>
              <a:rPr lang="it-IT" dirty="0"/>
              <a:t>A QUESTO TRATTO DELLA SR 348.</a:t>
            </a:r>
          </a:p>
          <a:p>
            <a:r>
              <a:rPr lang="it-IT" dirty="0"/>
              <a:t>UN BLOCCO DEL TRAFFICO IN QUESTO</a:t>
            </a:r>
          </a:p>
          <a:p>
            <a:r>
              <a:rPr lang="it-IT" dirty="0"/>
              <a:t>TRATTO SI RIPERCUOTE SIA MONTE CHE</a:t>
            </a:r>
          </a:p>
          <a:p>
            <a:r>
              <a:rPr lang="it-IT" dirty="0"/>
              <a:t>A VALLE E TAGLIEREBE LA SR 348 IN DUE </a:t>
            </a:r>
          </a:p>
          <a:p>
            <a:r>
              <a:rPr lang="it-IT" dirty="0"/>
              <a:t>TRONCONI NON COMUNICANTI SENZA </a:t>
            </a:r>
          </a:p>
          <a:p>
            <a:r>
              <a:rPr lang="it-IT" dirty="0"/>
              <a:t>POSSIBILITA’ DI SOLUZIONI ALTERNATIVE</a:t>
            </a:r>
          </a:p>
          <a:p>
            <a:endParaRPr lang="it-IT" dirty="0"/>
          </a:p>
        </p:txBody>
      </p:sp>
    </p:spTree>
    <p:extLst>
      <p:ext uri="{BB962C8B-B14F-4D97-AF65-F5344CB8AC3E}">
        <p14:creationId xmlns:p14="http://schemas.microsoft.com/office/powerpoint/2010/main" val="3593063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testo, strada, esterni, via&#10;&#10;Descrizione generata automaticamente">
            <a:extLst>
              <a:ext uri="{FF2B5EF4-FFF2-40B4-BE49-F238E27FC236}">
                <a16:creationId xmlns:a16="http://schemas.microsoft.com/office/drawing/2014/main" id="{2163DA84-AC48-4F9E-ACFD-A4D5ED94A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514"/>
            <a:ext cx="12192000" cy="6858000"/>
          </a:xfrm>
          <a:prstGeom prst="rect">
            <a:avLst/>
          </a:prstGeom>
        </p:spPr>
      </p:pic>
      <p:sp>
        <p:nvSpPr>
          <p:cNvPr id="2" name="CasellaDiTesto 1">
            <a:extLst>
              <a:ext uri="{FF2B5EF4-FFF2-40B4-BE49-F238E27FC236}">
                <a16:creationId xmlns:a16="http://schemas.microsoft.com/office/drawing/2014/main" id="{9456E2B5-2C17-4B43-AE67-9C1914666ECB}"/>
              </a:ext>
            </a:extLst>
          </p:cNvPr>
          <p:cNvSpPr txBox="1"/>
          <p:nvPr/>
        </p:nvSpPr>
        <p:spPr>
          <a:xfrm>
            <a:off x="7120004" y="4477388"/>
            <a:ext cx="3781548" cy="1754326"/>
          </a:xfrm>
          <a:prstGeom prst="rect">
            <a:avLst/>
          </a:prstGeom>
          <a:noFill/>
        </p:spPr>
        <p:txBody>
          <a:bodyPr wrap="none" rtlCol="0">
            <a:spAutoFit/>
          </a:bodyPr>
          <a:lstStyle/>
          <a:p>
            <a:r>
              <a:rPr lang="it-IT" dirty="0">
                <a:solidFill>
                  <a:srgbClr val="FFFF00"/>
                </a:solidFill>
              </a:rPr>
              <a:t>SOSTITUIRE QUESTA CORDONATA </a:t>
            </a:r>
          </a:p>
          <a:p>
            <a:r>
              <a:rPr lang="it-IT" dirty="0">
                <a:solidFill>
                  <a:srgbClr val="FFFF00"/>
                </a:solidFill>
              </a:rPr>
              <a:t>CON UNA PROTEZIONE</a:t>
            </a:r>
          </a:p>
          <a:p>
            <a:r>
              <a:rPr lang="it-IT" dirty="0">
                <a:solidFill>
                  <a:srgbClr val="FFFF00"/>
                </a:solidFill>
              </a:rPr>
              <a:t>FACILMENTE RIMUOVIBILE. IN</a:t>
            </a:r>
          </a:p>
          <a:p>
            <a:r>
              <a:rPr lang="it-IT" dirty="0">
                <a:solidFill>
                  <a:srgbClr val="FFFF00"/>
                </a:solidFill>
              </a:rPr>
              <a:t>CASO DI INCIDENTE, SARA’ PIU’ FACILE</a:t>
            </a:r>
          </a:p>
          <a:p>
            <a:r>
              <a:rPr lang="it-IT" dirty="0">
                <a:solidFill>
                  <a:srgbClr val="FFFF00"/>
                </a:solidFill>
              </a:rPr>
              <a:t>RICAVARE LO SPAZIO PER GESTIRE</a:t>
            </a:r>
          </a:p>
          <a:p>
            <a:r>
              <a:rPr lang="it-IT" dirty="0">
                <a:solidFill>
                  <a:srgbClr val="FFFF00"/>
                </a:solidFill>
              </a:rPr>
              <a:t>UN SENSO UNICO ALTERNATO</a:t>
            </a:r>
          </a:p>
        </p:txBody>
      </p:sp>
      <p:sp>
        <p:nvSpPr>
          <p:cNvPr id="5" name="CasellaDiTesto 4">
            <a:extLst>
              <a:ext uri="{FF2B5EF4-FFF2-40B4-BE49-F238E27FC236}">
                <a16:creationId xmlns:a16="http://schemas.microsoft.com/office/drawing/2014/main" id="{7E037D6B-8FCC-470A-991D-47534CF4932D}"/>
              </a:ext>
            </a:extLst>
          </p:cNvPr>
          <p:cNvSpPr txBox="1"/>
          <p:nvPr/>
        </p:nvSpPr>
        <p:spPr>
          <a:xfrm rot="20060190">
            <a:off x="1413328" y="3384678"/>
            <a:ext cx="2937391" cy="307777"/>
          </a:xfrm>
          <a:prstGeom prst="rect">
            <a:avLst/>
          </a:prstGeom>
          <a:solidFill>
            <a:srgbClr val="FFFF00"/>
          </a:solidFill>
        </p:spPr>
        <p:txBody>
          <a:bodyPr wrap="square" rtlCol="0">
            <a:spAutoFit/>
          </a:bodyPr>
          <a:lstStyle/>
          <a:p>
            <a:r>
              <a:rPr lang="it-IT" sz="1400" dirty="0">
                <a:solidFill>
                  <a:srgbClr val="FF0000"/>
                </a:solidFill>
              </a:rPr>
              <a:t>Doppia linea continua</a:t>
            </a:r>
          </a:p>
        </p:txBody>
      </p:sp>
    </p:spTree>
    <p:extLst>
      <p:ext uri="{BB962C8B-B14F-4D97-AF65-F5344CB8AC3E}">
        <p14:creationId xmlns:p14="http://schemas.microsoft.com/office/powerpoint/2010/main" val="2962254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CE6C3A5-3CD8-4646-B086-BD7E21E80218}"/>
              </a:ext>
            </a:extLst>
          </p:cNvPr>
          <p:cNvPicPr>
            <a:picLocks noChangeAspect="1"/>
          </p:cNvPicPr>
          <p:nvPr/>
        </p:nvPicPr>
        <p:blipFill rotWithShape="1">
          <a:blip r:embed="rId3"/>
          <a:srcRect l="2372" t="7075" b="5578"/>
          <a:stretch/>
        </p:blipFill>
        <p:spPr>
          <a:xfrm>
            <a:off x="289248" y="485192"/>
            <a:ext cx="11902752" cy="5990253"/>
          </a:xfrm>
          <a:prstGeom prst="rect">
            <a:avLst/>
          </a:prstGeom>
        </p:spPr>
      </p:pic>
      <p:sp>
        <p:nvSpPr>
          <p:cNvPr id="4" name="Freccia curva 3">
            <a:extLst>
              <a:ext uri="{FF2B5EF4-FFF2-40B4-BE49-F238E27FC236}">
                <a16:creationId xmlns:a16="http://schemas.microsoft.com/office/drawing/2014/main" id="{BCE6951E-EBAF-4687-8A77-21F39EED30E5}"/>
              </a:ext>
            </a:extLst>
          </p:cNvPr>
          <p:cNvSpPr/>
          <p:nvPr/>
        </p:nvSpPr>
        <p:spPr>
          <a:xfrm rot="9796381">
            <a:off x="3139132" y="4044468"/>
            <a:ext cx="738909" cy="165997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 name="CasellaDiTesto 5">
            <a:extLst>
              <a:ext uri="{FF2B5EF4-FFF2-40B4-BE49-F238E27FC236}">
                <a16:creationId xmlns:a16="http://schemas.microsoft.com/office/drawing/2014/main" id="{3C4C0D24-9A9C-4A78-A98F-DB50DC184205}"/>
              </a:ext>
            </a:extLst>
          </p:cNvPr>
          <p:cNvSpPr txBox="1"/>
          <p:nvPr/>
        </p:nvSpPr>
        <p:spPr>
          <a:xfrm rot="18908625">
            <a:off x="7200054" y="5022008"/>
            <a:ext cx="1781321" cy="307777"/>
          </a:xfrm>
          <a:prstGeom prst="rect">
            <a:avLst/>
          </a:prstGeom>
          <a:solidFill>
            <a:srgbClr val="FFFF00"/>
          </a:solidFill>
        </p:spPr>
        <p:txBody>
          <a:bodyPr wrap="none" rtlCol="0">
            <a:spAutoFit/>
          </a:bodyPr>
          <a:lstStyle/>
          <a:p>
            <a:r>
              <a:rPr lang="it-IT" sz="1400" dirty="0">
                <a:solidFill>
                  <a:srgbClr val="FF0000"/>
                </a:solidFill>
              </a:rPr>
              <a:t>Doppia linea continua</a:t>
            </a:r>
          </a:p>
        </p:txBody>
      </p:sp>
    </p:spTree>
    <p:extLst>
      <p:ext uri="{BB962C8B-B14F-4D97-AF65-F5344CB8AC3E}">
        <p14:creationId xmlns:p14="http://schemas.microsoft.com/office/powerpoint/2010/main" val="407085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E5B13AF-4080-42EC-9AC9-3691BC056860}"/>
              </a:ext>
            </a:extLst>
          </p:cNvPr>
          <p:cNvPicPr>
            <a:picLocks noChangeAspect="1"/>
          </p:cNvPicPr>
          <p:nvPr/>
        </p:nvPicPr>
        <p:blipFill rotWithShape="1">
          <a:blip r:embed="rId3"/>
          <a:srcRect l="11796" t="14722" r="625" b="10833"/>
          <a:stretch/>
        </p:blipFill>
        <p:spPr>
          <a:xfrm>
            <a:off x="601606" y="1009650"/>
            <a:ext cx="11514193" cy="5505450"/>
          </a:xfrm>
          <a:prstGeom prst="rect">
            <a:avLst/>
          </a:prstGeom>
        </p:spPr>
      </p:pic>
      <p:sp>
        <p:nvSpPr>
          <p:cNvPr id="5" name="CasellaDiTesto 4">
            <a:extLst>
              <a:ext uri="{FF2B5EF4-FFF2-40B4-BE49-F238E27FC236}">
                <a16:creationId xmlns:a16="http://schemas.microsoft.com/office/drawing/2014/main" id="{FEF5FFB1-1595-4AB5-A637-EB959285D0F4}"/>
              </a:ext>
            </a:extLst>
          </p:cNvPr>
          <p:cNvSpPr txBox="1"/>
          <p:nvPr/>
        </p:nvSpPr>
        <p:spPr>
          <a:xfrm>
            <a:off x="7790536" y="4563628"/>
            <a:ext cx="4124096" cy="1277273"/>
          </a:xfrm>
          <a:prstGeom prst="rect">
            <a:avLst/>
          </a:prstGeom>
          <a:solidFill>
            <a:srgbClr val="FFFF00"/>
          </a:solidFill>
        </p:spPr>
        <p:txBody>
          <a:bodyPr wrap="square" rtlCol="0">
            <a:spAutoFit/>
          </a:bodyPr>
          <a:lstStyle/>
          <a:p>
            <a:r>
              <a:rPr lang="it-IT" sz="1100" dirty="0">
                <a:solidFill>
                  <a:srgbClr val="FF0000"/>
                </a:solidFill>
              </a:rPr>
              <a:t>Senso unico a scendere verso la stazione FS:</a:t>
            </a:r>
          </a:p>
          <a:p>
            <a:r>
              <a:rPr lang="it-IT" sz="1100" dirty="0">
                <a:solidFill>
                  <a:srgbClr val="FF0000"/>
                </a:solidFill>
              </a:rPr>
              <a:t>1 per favorire la manovra degli autobus in direzione della stazione FS</a:t>
            </a:r>
          </a:p>
          <a:p>
            <a:r>
              <a:rPr lang="it-IT" sz="1100" dirty="0">
                <a:solidFill>
                  <a:srgbClr val="FF0000"/>
                </a:solidFill>
              </a:rPr>
              <a:t>2 Per impedire l’innesto sulla SR 348, che, seppur verso destra, si presenta sempre difficoltoso</a:t>
            </a:r>
          </a:p>
          <a:p>
            <a:r>
              <a:rPr lang="it-IT" sz="1100" dirty="0">
                <a:solidFill>
                  <a:srgbClr val="FF0000"/>
                </a:solidFill>
              </a:rPr>
              <a:t>3. Siamo su un punto molto delicato. Un incidente in questo incrocio blocca la SR 348</a:t>
            </a:r>
          </a:p>
          <a:p>
            <a:endParaRPr lang="it-IT" sz="1100" dirty="0">
              <a:solidFill>
                <a:srgbClr val="FF0000"/>
              </a:solidFill>
            </a:endParaRPr>
          </a:p>
        </p:txBody>
      </p:sp>
      <p:pic>
        <p:nvPicPr>
          <p:cNvPr id="4" name="Immagine 3">
            <a:extLst>
              <a:ext uri="{FF2B5EF4-FFF2-40B4-BE49-F238E27FC236}">
                <a16:creationId xmlns:a16="http://schemas.microsoft.com/office/drawing/2014/main" id="{5BB73CF1-168F-4BA1-A1F3-3EA44DF8E5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365" y="5563463"/>
            <a:ext cx="947370" cy="951637"/>
          </a:xfrm>
          <a:prstGeom prst="rect">
            <a:avLst/>
          </a:prstGeom>
        </p:spPr>
      </p:pic>
    </p:spTree>
    <p:extLst>
      <p:ext uri="{BB962C8B-B14F-4D97-AF65-F5344CB8AC3E}">
        <p14:creationId xmlns:p14="http://schemas.microsoft.com/office/powerpoint/2010/main" val="140402556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1078</TotalTime>
  <Words>423</Words>
  <Application>Microsoft Office PowerPoint</Application>
  <PresentationFormat>Widescreen</PresentationFormat>
  <Paragraphs>49</Paragraphs>
  <Slides>11</Slides>
  <Notes>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11</vt:i4>
      </vt:variant>
    </vt:vector>
  </HeadingPairs>
  <TitlesOfParts>
    <vt:vector size="15" baseType="lpstr">
      <vt:lpstr>Arial</vt:lpstr>
      <vt:lpstr>Calibri</vt:lpstr>
      <vt:lpstr>Calibri Light</vt:lpstr>
      <vt:lpstr>Tema di Office</vt:lpstr>
      <vt:lpstr>Presentazione standard di PowerPoint</vt:lpstr>
      <vt:lpstr>Tratto fra rotatoria nord e rotatoria sud di Fener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Dalla Piazza Riccardo</dc:creator>
  <cp:lastModifiedBy>Dalla Piazza Riccardo</cp:lastModifiedBy>
  <cp:revision>27</cp:revision>
  <dcterms:created xsi:type="dcterms:W3CDTF">2022-04-08T10:42:45Z</dcterms:created>
  <dcterms:modified xsi:type="dcterms:W3CDTF">2022-07-25T09:24:09Z</dcterms:modified>
</cp:coreProperties>
</file>