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62" r:id="rId2"/>
    <p:sldId id="274" r:id="rId3"/>
    <p:sldId id="270" r:id="rId4"/>
    <p:sldId id="264" r:id="rId5"/>
    <p:sldId id="256" r:id="rId6"/>
    <p:sldId id="257" r:id="rId7"/>
    <p:sldId id="259" r:id="rId8"/>
    <p:sldId id="265" r:id="rId9"/>
    <p:sldId id="283" r:id="rId10"/>
    <p:sldId id="266" r:id="rId11"/>
    <p:sldId id="272" r:id="rId1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94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0572D8-1D7C-4A8A-BA8D-A768EA14E4E9}" type="datetimeFigureOut">
              <a:rPr lang="it-IT" smtClean="0"/>
              <a:t>25/07/2022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EFD2BB-80C3-4349-8B78-B71A7A2D1FCA}" type="slidenum">
              <a:rPr lang="it-IT" smtClean="0"/>
              <a:t>‹N›</a:t>
            </a:fld>
            <a:endParaRPr lang="it-IT"/>
          </a:p>
        </p:txBody>
      </p:sp>
    </p:spTree>
    <p:extLst>
      <p:ext uri="{BB962C8B-B14F-4D97-AF65-F5344CB8AC3E}">
        <p14:creationId xmlns:p14="http://schemas.microsoft.com/office/powerpoint/2010/main" val="1525445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9EFD2BB-80C3-4349-8B78-B71A7A2D1FCA}" type="slidenum">
              <a:rPr lang="it-IT" smtClean="0"/>
              <a:t>5</a:t>
            </a:fld>
            <a:endParaRPr lang="it-IT"/>
          </a:p>
        </p:txBody>
      </p:sp>
    </p:spTree>
    <p:extLst>
      <p:ext uri="{BB962C8B-B14F-4D97-AF65-F5344CB8AC3E}">
        <p14:creationId xmlns:p14="http://schemas.microsoft.com/office/powerpoint/2010/main" val="3222510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9EFD2BB-80C3-4349-8B78-B71A7A2D1FCA}" type="slidenum">
              <a:rPr lang="it-IT" smtClean="0"/>
              <a:t>8</a:t>
            </a:fld>
            <a:endParaRPr lang="it-IT"/>
          </a:p>
        </p:txBody>
      </p:sp>
    </p:spTree>
    <p:extLst>
      <p:ext uri="{BB962C8B-B14F-4D97-AF65-F5344CB8AC3E}">
        <p14:creationId xmlns:p14="http://schemas.microsoft.com/office/powerpoint/2010/main" val="769466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2BA7F5-508F-4812-8E82-23CF895C4749}"/>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E7A04E2A-8838-4465-9D4E-B3DBEFB850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8A7CE786-AC43-4B71-B342-B0C2256CE453}"/>
              </a:ext>
            </a:extLst>
          </p:cNvPr>
          <p:cNvSpPr>
            <a:spLocks noGrp="1"/>
          </p:cNvSpPr>
          <p:nvPr>
            <p:ph type="dt" sz="half" idx="10"/>
          </p:nvPr>
        </p:nvSpPr>
        <p:spPr/>
        <p:txBody>
          <a:bodyPr/>
          <a:lstStyle/>
          <a:p>
            <a:fld id="{33E81006-9D7C-41A4-BC36-4ABABABE2B4C}" type="datetimeFigureOut">
              <a:rPr lang="it-IT" smtClean="0"/>
              <a:t>25/07/2022</a:t>
            </a:fld>
            <a:endParaRPr lang="it-IT"/>
          </a:p>
        </p:txBody>
      </p:sp>
      <p:sp>
        <p:nvSpPr>
          <p:cNvPr id="5" name="Segnaposto piè di pagina 4">
            <a:extLst>
              <a:ext uri="{FF2B5EF4-FFF2-40B4-BE49-F238E27FC236}">
                <a16:creationId xmlns:a16="http://schemas.microsoft.com/office/drawing/2014/main" id="{65379534-E22E-4D2E-9123-B80A3F03DDF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A8493E2-5FFC-4210-BF4E-C15E1EBC4226}"/>
              </a:ext>
            </a:extLst>
          </p:cNvPr>
          <p:cNvSpPr>
            <a:spLocks noGrp="1"/>
          </p:cNvSpPr>
          <p:nvPr>
            <p:ph type="sldNum" sz="quarter" idx="12"/>
          </p:nvPr>
        </p:nvSpPr>
        <p:spPr/>
        <p:txBody>
          <a:bodyPr/>
          <a:lstStyle/>
          <a:p>
            <a:fld id="{2BC27439-0A31-4AB8-9AF0-3668CA705313}" type="slidenum">
              <a:rPr lang="it-IT" smtClean="0"/>
              <a:t>‹N›</a:t>
            </a:fld>
            <a:endParaRPr lang="it-IT"/>
          </a:p>
        </p:txBody>
      </p:sp>
    </p:spTree>
    <p:extLst>
      <p:ext uri="{BB962C8B-B14F-4D97-AF65-F5344CB8AC3E}">
        <p14:creationId xmlns:p14="http://schemas.microsoft.com/office/powerpoint/2010/main" val="2942293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5B0803-1BEE-4A3D-B82D-A6443A4F601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695F3FE-4241-4524-9B37-F2D1CE333B45}"/>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1E911AA-A413-4280-A8DD-3BB2AC28646F}"/>
              </a:ext>
            </a:extLst>
          </p:cNvPr>
          <p:cNvSpPr>
            <a:spLocks noGrp="1"/>
          </p:cNvSpPr>
          <p:nvPr>
            <p:ph type="dt" sz="half" idx="10"/>
          </p:nvPr>
        </p:nvSpPr>
        <p:spPr/>
        <p:txBody>
          <a:bodyPr/>
          <a:lstStyle/>
          <a:p>
            <a:fld id="{33E81006-9D7C-41A4-BC36-4ABABABE2B4C}" type="datetimeFigureOut">
              <a:rPr lang="it-IT" smtClean="0"/>
              <a:t>25/07/2022</a:t>
            </a:fld>
            <a:endParaRPr lang="it-IT"/>
          </a:p>
        </p:txBody>
      </p:sp>
      <p:sp>
        <p:nvSpPr>
          <p:cNvPr id="5" name="Segnaposto piè di pagina 4">
            <a:extLst>
              <a:ext uri="{FF2B5EF4-FFF2-40B4-BE49-F238E27FC236}">
                <a16:creationId xmlns:a16="http://schemas.microsoft.com/office/drawing/2014/main" id="{FEC09686-C4F1-4B8E-BCF9-429D6523FB8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4B5574F-1C60-4E71-A2E3-5C7AA8C2891A}"/>
              </a:ext>
            </a:extLst>
          </p:cNvPr>
          <p:cNvSpPr>
            <a:spLocks noGrp="1"/>
          </p:cNvSpPr>
          <p:nvPr>
            <p:ph type="sldNum" sz="quarter" idx="12"/>
          </p:nvPr>
        </p:nvSpPr>
        <p:spPr/>
        <p:txBody>
          <a:bodyPr/>
          <a:lstStyle/>
          <a:p>
            <a:fld id="{2BC27439-0A31-4AB8-9AF0-3668CA705313}" type="slidenum">
              <a:rPr lang="it-IT" smtClean="0"/>
              <a:t>‹N›</a:t>
            </a:fld>
            <a:endParaRPr lang="it-IT"/>
          </a:p>
        </p:txBody>
      </p:sp>
    </p:spTree>
    <p:extLst>
      <p:ext uri="{BB962C8B-B14F-4D97-AF65-F5344CB8AC3E}">
        <p14:creationId xmlns:p14="http://schemas.microsoft.com/office/powerpoint/2010/main" val="4172879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820D5647-7AD3-498E-9A36-5ED93A9F75FB}"/>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17F28FD-5084-42F5-A181-513A11769176}"/>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A3A86E3-08B0-4938-AB82-B662B59E12DB}"/>
              </a:ext>
            </a:extLst>
          </p:cNvPr>
          <p:cNvSpPr>
            <a:spLocks noGrp="1"/>
          </p:cNvSpPr>
          <p:nvPr>
            <p:ph type="dt" sz="half" idx="10"/>
          </p:nvPr>
        </p:nvSpPr>
        <p:spPr/>
        <p:txBody>
          <a:bodyPr/>
          <a:lstStyle/>
          <a:p>
            <a:fld id="{33E81006-9D7C-41A4-BC36-4ABABABE2B4C}" type="datetimeFigureOut">
              <a:rPr lang="it-IT" smtClean="0"/>
              <a:t>25/07/2022</a:t>
            </a:fld>
            <a:endParaRPr lang="it-IT"/>
          </a:p>
        </p:txBody>
      </p:sp>
      <p:sp>
        <p:nvSpPr>
          <p:cNvPr id="5" name="Segnaposto piè di pagina 4">
            <a:extLst>
              <a:ext uri="{FF2B5EF4-FFF2-40B4-BE49-F238E27FC236}">
                <a16:creationId xmlns:a16="http://schemas.microsoft.com/office/drawing/2014/main" id="{4F82555C-3D54-4EFB-AC7B-E2FCB971439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A3987F0-3D0F-40AA-88A3-9AC9D196D6AD}"/>
              </a:ext>
            </a:extLst>
          </p:cNvPr>
          <p:cNvSpPr>
            <a:spLocks noGrp="1"/>
          </p:cNvSpPr>
          <p:nvPr>
            <p:ph type="sldNum" sz="quarter" idx="12"/>
          </p:nvPr>
        </p:nvSpPr>
        <p:spPr/>
        <p:txBody>
          <a:bodyPr/>
          <a:lstStyle/>
          <a:p>
            <a:fld id="{2BC27439-0A31-4AB8-9AF0-3668CA705313}" type="slidenum">
              <a:rPr lang="it-IT" smtClean="0"/>
              <a:t>‹N›</a:t>
            </a:fld>
            <a:endParaRPr lang="it-IT"/>
          </a:p>
        </p:txBody>
      </p:sp>
    </p:spTree>
    <p:extLst>
      <p:ext uri="{BB962C8B-B14F-4D97-AF65-F5344CB8AC3E}">
        <p14:creationId xmlns:p14="http://schemas.microsoft.com/office/powerpoint/2010/main" val="1191482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38E5B2-B0D8-440F-9E47-13C1AFF1A48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91AA1A5-7069-4666-8C2C-7E63FD67B251}"/>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DA39F69-4C8B-4EC4-843E-4CA78715B19F}"/>
              </a:ext>
            </a:extLst>
          </p:cNvPr>
          <p:cNvSpPr>
            <a:spLocks noGrp="1"/>
          </p:cNvSpPr>
          <p:nvPr>
            <p:ph type="dt" sz="half" idx="10"/>
          </p:nvPr>
        </p:nvSpPr>
        <p:spPr/>
        <p:txBody>
          <a:bodyPr/>
          <a:lstStyle/>
          <a:p>
            <a:fld id="{33E81006-9D7C-41A4-BC36-4ABABABE2B4C}" type="datetimeFigureOut">
              <a:rPr lang="it-IT" smtClean="0"/>
              <a:t>25/07/2022</a:t>
            </a:fld>
            <a:endParaRPr lang="it-IT"/>
          </a:p>
        </p:txBody>
      </p:sp>
      <p:sp>
        <p:nvSpPr>
          <p:cNvPr id="5" name="Segnaposto piè di pagina 4">
            <a:extLst>
              <a:ext uri="{FF2B5EF4-FFF2-40B4-BE49-F238E27FC236}">
                <a16:creationId xmlns:a16="http://schemas.microsoft.com/office/drawing/2014/main" id="{F2240C53-3FB6-4EF2-888F-992C4F5DA91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6113F41-F70C-4739-949F-4FED18EF256D}"/>
              </a:ext>
            </a:extLst>
          </p:cNvPr>
          <p:cNvSpPr>
            <a:spLocks noGrp="1"/>
          </p:cNvSpPr>
          <p:nvPr>
            <p:ph type="sldNum" sz="quarter" idx="12"/>
          </p:nvPr>
        </p:nvSpPr>
        <p:spPr/>
        <p:txBody>
          <a:bodyPr/>
          <a:lstStyle/>
          <a:p>
            <a:fld id="{2BC27439-0A31-4AB8-9AF0-3668CA705313}" type="slidenum">
              <a:rPr lang="it-IT" smtClean="0"/>
              <a:t>‹N›</a:t>
            </a:fld>
            <a:endParaRPr lang="it-IT"/>
          </a:p>
        </p:txBody>
      </p:sp>
    </p:spTree>
    <p:extLst>
      <p:ext uri="{BB962C8B-B14F-4D97-AF65-F5344CB8AC3E}">
        <p14:creationId xmlns:p14="http://schemas.microsoft.com/office/powerpoint/2010/main" val="1980903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88B4EB-F95A-4310-961B-ED810014F97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FEE67A3-913B-46BB-9AF7-469E5DB975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8D5CFF65-241C-4EBC-A772-F2849F506BC0}"/>
              </a:ext>
            </a:extLst>
          </p:cNvPr>
          <p:cNvSpPr>
            <a:spLocks noGrp="1"/>
          </p:cNvSpPr>
          <p:nvPr>
            <p:ph type="dt" sz="half" idx="10"/>
          </p:nvPr>
        </p:nvSpPr>
        <p:spPr/>
        <p:txBody>
          <a:bodyPr/>
          <a:lstStyle/>
          <a:p>
            <a:fld id="{33E81006-9D7C-41A4-BC36-4ABABABE2B4C}" type="datetimeFigureOut">
              <a:rPr lang="it-IT" smtClean="0"/>
              <a:t>25/07/2022</a:t>
            </a:fld>
            <a:endParaRPr lang="it-IT"/>
          </a:p>
        </p:txBody>
      </p:sp>
      <p:sp>
        <p:nvSpPr>
          <p:cNvPr id="5" name="Segnaposto piè di pagina 4">
            <a:extLst>
              <a:ext uri="{FF2B5EF4-FFF2-40B4-BE49-F238E27FC236}">
                <a16:creationId xmlns:a16="http://schemas.microsoft.com/office/drawing/2014/main" id="{647BE88B-2F63-47B3-9A0A-7C629886786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A8F37A2-02F4-4478-8BB7-DE91C575A3D2}"/>
              </a:ext>
            </a:extLst>
          </p:cNvPr>
          <p:cNvSpPr>
            <a:spLocks noGrp="1"/>
          </p:cNvSpPr>
          <p:nvPr>
            <p:ph type="sldNum" sz="quarter" idx="12"/>
          </p:nvPr>
        </p:nvSpPr>
        <p:spPr/>
        <p:txBody>
          <a:bodyPr/>
          <a:lstStyle/>
          <a:p>
            <a:fld id="{2BC27439-0A31-4AB8-9AF0-3668CA705313}" type="slidenum">
              <a:rPr lang="it-IT" smtClean="0"/>
              <a:t>‹N›</a:t>
            </a:fld>
            <a:endParaRPr lang="it-IT"/>
          </a:p>
        </p:txBody>
      </p:sp>
    </p:spTree>
    <p:extLst>
      <p:ext uri="{BB962C8B-B14F-4D97-AF65-F5344CB8AC3E}">
        <p14:creationId xmlns:p14="http://schemas.microsoft.com/office/powerpoint/2010/main" val="1765117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FCFFF6-D090-47AC-99DE-B3CD61F3191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0C00442-BBA6-4003-BDE0-34A2585730FE}"/>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88DF051-AB92-4B5E-B05F-F5F2CC759DAA}"/>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A8B49159-8271-4C5D-9FB6-34F57B5C86AC}"/>
              </a:ext>
            </a:extLst>
          </p:cNvPr>
          <p:cNvSpPr>
            <a:spLocks noGrp="1"/>
          </p:cNvSpPr>
          <p:nvPr>
            <p:ph type="dt" sz="half" idx="10"/>
          </p:nvPr>
        </p:nvSpPr>
        <p:spPr/>
        <p:txBody>
          <a:bodyPr/>
          <a:lstStyle/>
          <a:p>
            <a:fld id="{33E81006-9D7C-41A4-BC36-4ABABABE2B4C}" type="datetimeFigureOut">
              <a:rPr lang="it-IT" smtClean="0"/>
              <a:t>25/07/2022</a:t>
            </a:fld>
            <a:endParaRPr lang="it-IT"/>
          </a:p>
        </p:txBody>
      </p:sp>
      <p:sp>
        <p:nvSpPr>
          <p:cNvPr id="6" name="Segnaposto piè di pagina 5">
            <a:extLst>
              <a:ext uri="{FF2B5EF4-FFF2-40B4-BE49-F238E27FC236}">
                <a16:creationId xmlns:a16="http://schemas.microsoft.com/office/drawing/2014/main" id="{EBC41B15-1B7F-4604-BE65-037D60CC92D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2E6CB97-BC4C-41CD-95E5-3F247ABA20F5}"/>
              </a:ext>
            </a:extLst>
          </p:cNvPr>
          <p:cNvSpPr>
            <a:spLocks noGrp="1"/>
          </p:cNvSpPr>
          <p:nvPr>
            <p:ph type="sldNum" sz="quarter" idx="12"/>
          </p:nvPr>
        </p:nvSpPr>
        <p:spPr/>
        <p:txBody>
          <a:bodyPr/>
          <a:lstStyle/>
          <a:p>
            <a:fld id="{2BC27439-0A31-4AB8-9AF0-3668CA705313}" type="slidenum">
              <a:rPr lang="it-IT" smtClean="0"/>
              <a:t>‹N›</a:t>
            </a:fld>
            <a:endParaRPr lang="it-IT"/>
          </a:p>
        </p:txBody>
      </p:sp>
    </p:spTree>
    <p:extLst>
      <p:ext uri="{BB962C8B-B14F-4D97-AF65-F5344CB8AC3E}">
        <p14:creationId xmlns:p14="http://schemas.microsoft.com/office/powerpoint/2010/main" val="324650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C5135F-645C-410B-83AC-A4EE72B78959}"/>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2F85753-56A3-423C-996B-1EF7DD0F66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7EE2BF27-DF09-4614-9A68-4ABD1CCF2D61}"/>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3693A443-11D7-46AF-9DF0-17C12472AC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B983C18-FAFA-4CBB-AE06-D247994A6BA9}"/>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F6F080F4-48AD-4261-9FDB-F13587B92010}"/>
              </a:ext>
            </a:extLst>
          </p:cNvPr>
          <p:cNvSpPr>
            <a:spLocks noGrp="1"/>
          </p:cNvSpPr>
          <p:nvPr>
            <p:ph type="dt" sz="half" idx="10"/>
          </p:nvPr>
        </p:nvSpPr>
        <p:spPr/>
        <p:txBody>
          <a:bodyPr/>
          <a:lstStyle/>
          <a:p>
            <a:fld id="{33E81006-9D7C-41A4-BC36-4ABABABE2B4C}" type="datetimeFigureOut">
              <a:rPr lang="it-IT" smtClean="0"/>
              <a:t>25/07/2022</a:t>
            </a:fld>
            <a:endParaRPr lang="it-IT"/>
          </a:p>
        </p:txBody>
      </p:sp>
      <p:sp>
        <p:nvSpPr>
          <p:cNvPr id="8" name="Segnaposto piè di pagina 7">
            <a:extLst>
              <a:ext uri="{FF2B5EF4-FFF2-40B4-BE49-F238E27FC236}">
                <a16:creationId xmlns:a16="http://schemas.microsoft.com/office/drawing/2014/main" id="{AFFB92C8-F48F-4810-994F-BC27527350BC}"/>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906FEBEE-22AA-4D1E-BB88-0A0739CB4F6C}"/>
              </a:ext>
            </a:extLst>
          </p:cNvPr>
          <p:cNvSpPr>
            <a:spLocks noGrp="1"/>
          </p:cNvSpPr>
          <p:nvPr>
            <p:ph type="sldNum" sz="quarter" idx="12"/>
          </p:nvPr>
        </p:nvSpPr>
        <p:spPr/>
        <p:txBody>
          <a:bodyPr/>
          <a:lstStyle/>
          <a:p>
            <a:fld id="{2BC27439-0A31-4AB8-9AF0-3668CA705313}" type="slidenum">
              <a:rPr lang="it-IT" smtClean="0"/>
              <a:t>‹N›</a:t>
            </a:fld>
            <a:endParaRPr lang="it-IT"/>
          </a:p>
        </p:txBody>
      </p:sp>
    </p:spTree>
    <p:extLst>
      <p:ext uri="{BB962C8B-B14F-4D97-AF65-F5344CB8AC3E}">
        <p14:creationId xmlns:p14="http://schemas.microsoft.com/office/powerpoint/2010/main" val="1284891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FC47F7-DF2D-49C6-B096-B49BD524F14F}"/>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FEE88A16-6C25-4F7F-A236-7E865F153E3B}"/>
              </a:ext>
            </a:extLst>
          </p:cNvPr>
          <p:cNvSpPr>
            <a:spLocks noGrp="1"/>
          </p:cNvSpPr>
          <p:nvPr>
            <p:ph type="dt" sz="half" idx="10"/>
          </p:nvPr>
        </p:nvSpPr>
        <p:spPr/>
        <p:txBody>
          <a:bodyPr/>
          <a:lstStyle/>
          <a:p>
            <a:fld id="{33E81006-9D7C-41A4-BC36-4ABABABE2B4C}" type="datetimeFigureOut">
              <a:rPr lang="it-IT" smtClean="0"/>
              <a:t>25/07/2022</a:t>
            </a:fld>
            <a:endParaRPr lang="it-IT"/>
          </a:p>
        </p:txBody>
      </p:sp>
      <p:sp>
        <p:nvSpPr>
          <p:cNvPr id="4" name="Segnaposto piè di pagina 3">
            <a:extLst>
              <a:ext uri="{FF2B5EF4-FFF2-40B4-BE49-F238E27FC236}">
                <a16:creationId xmlns:a16="http://schemas.microsoft.com/office/drawing/2014/main" id="{00B6FF87-9B1E-4E1F-B2D6-89A2FE2B3104}"/>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09F86919-9120-4A70-8AA4-DFC57CF935CF}"/>
              </a:ext>
            </a:extLst>
          </p:cNvPr>
          <p:cNvSpPr>
            <a:spLocks noGrp="1"/>
          </p:cNvSpPr>
          <p:nvPr>
            <p:ph type="sldNum" sz="quarter" idx="12"/>
          </p:nvPr>
        </p:nvSpPr>
        <p:spPr/>
        <p:txBody>
          <a:bodyPr/>
          <a:lstStyle/>
          <a:p>
            <a:fld id="{2BC27439-0A31-4AB8-9AF0-3668CA705313}" type="slidenum">
              <a:rPr lang="it-IT" smtClean="0"/>
              <a:t>‹N›</a:t>
            </a:fld>
            <a:endParaRPr lang="it-IT"/>
          </a:p>
        </p:txBody>
      </p:sp>
    </p:spTree>
    <p:extLst>
      <p:ext uri="{BB962C8B-B14F-4D97-AF65-F5344CB8AC3E}">
        <p14:creationId xmlns:p14="http://schemas.microsoft.com/office/powerpoint/2010/main" val="3516608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66A50D35-8A34-475D-B0CC-DAE8C3EF9381}"/>
              </a:ext>
            </a:extLst>
          </p:cNvPr>
          <p:cNvSpPr>
            <a:spLocks noGrp="1"/>
          </p:cNvSpPr>
          <p:nvPr>
            <p:ph type="dt" sz="half" idx="10"/>
          </p:nvPr>
        </p:nvSpPr>
        <p:spPr/>
        <p:txBody>
          <a:bodyPr/>
          <a:lstStyle/>
          <a:p>
            <a:fld id="{33E81006-9D7C-41A4-BC36-4ABABABE2B4C}" type="datetimeFigureOut">
              <a:rPr lang="it-IT" smtClean="0"/>
              <a:t>25/07/2022</a:t>
            </a:fld>
            <a:endParaRPr lang="it-IT"/>
          </a:p>
        </p:txBody>
      </p:sp>
      <p:sp>
        <p:nvSpPr>
          <p:cNvPr id="3" name="Segnaposto piè di pagina 2">
            <a:extLst>
              <a:ext uri="{FF2B5EF4-FFF2-40B4-BE49-F238E27FC236}">
                <a16:creationId xmlns:a16="http://schemas.microsoft.com/office/drawing/2014/main" id="{1B6F99D3-4DBD-4CF7-818F-62E21057107A}"/>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7935056A-95D4-4C3B-A331-A5BCAEEFE45B}"/>
              </a:ext>
            </a:extLst>
          </p:cNvPr>
          <p:cNvSpPr>
            <a:spLocks noGrp="1"/>
          </p:cNvSpPr>
          <p:nvPr>
            <p:ph type="sldNum" sz="quarter" idx="12"/>
          </p:nvPr>
        </p:nvSpPr>
        <p:spPr/>
        <p:txBody>
          <a:bodyPr/>
          <a:lstStyle/>
          <a:p>
            <a:fld id="{2BC27439-0A31-4AB8-9AF0-3668CA705313}" type="slidenum">
              <a:rPr lang="it-IT" smtClean="0"/>
              <a:t>‹N›</a:t>
            </a:fld>
            <a:endParaRPr lang="it-IT"/>
          </a:p>
        </p:txBody>
      </p:sp>
    </p:spTree>
    <p:extLst>
      <p:ext uri="{BB962C8B-B14F-4D97-AF65-F5344CB8AC3E}">
        <p14:creationId xmlns:p14="http://schemas.microsoft.com/office/powerpoint/2010/main" val="448360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AF75FA-29FA-4D4C-A549-3097EFD1680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2604366-F98B-4592-890C-0ACF3BE06C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C8B9285E-3BC5-4AA4-BD36-3D45F3C191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AC3D605-E465-43EB-903F-132E492F724F}"/>
              </a:ext>
            </a:extLst>
          </p:cNvPr>
          <p:cNvSpPr>
            <a:spLocks noGrp="1"/>
          </p:cNvSpPr>
          <p:nvPr>
            <p:ph type="dt" sz="half" idx="10"/>
          </p:nvPr>
        </p:nvSpPr>
        <p:spPr/>
        <p:txBody>
          <a:bodyPr/>
          <a:lstStyle/>
          <a:p>
            <a:fld id="{33E81006-9D7C-41A4-BC36-4ABABABE2B4C}" type="datetimeFigureOut">
              <a:rPr lang="it-IT" smtClean="0"/>
              <a:t>25/07/2022</a:t>
            </a:fld>
            <a:endParaRPr lang="it-IT"/>
          </a:p>
        </p:txBody>
      </p:sp>
      <p:sp>
        <p:nvSpPr>
          <p:cNvPr id="6" name="Segnaposto piè di pagina 5">
            <a:extLst>
              <a:ext uri="{FF2B5EF4-FFF2-40B4-BE49-F238E27FC236}">
                <a16:creationId xmlns:a16="http://schemas.microsoft.com/office/drawing/2014/main" id="{5C3C6A3A-BD00-44EA-8A55-88A1E848D29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EF58B2F-77CF-4E51-9F58-DF9F9B815889}"/>
              </a:ext>
            </a:extLst>
          </p:cNvPr>
          <p:cNvSpPr>
            <a:spLocks noGrp="1"/>
          </p:cNvSpPr>
          <p:nvPr>
            <p:ph type="sldNum" sz="quarter" idx="12"/>
          </p:nvPr>
        </p:nvSpPr>
        <p:spPr/>
        <p:txBody>
          <a:bodyPr/>
          <a:lstStyle/>
          <a:p>
            <a:fld id="{2BC27439-0A31-4AB8-9AF0-3668CA705313}" type="slidenum">
              <a:rPr lang="it-IT" smtClean="0"/>
              <a:t>‹N›</a:t>
            </a:fld>
            <a:endParaRPr lang="it-IT"/>
          </a:p>
        </p:txBody>
      </p:sp>
    </p:spTree>
    <p:extLst>
      <p:ext uri="{BB962C8B-B14F-4D97-AF65-F5344CB8AC3E}">
        <p14:creationId xmlns:p14="http://schemas.microsoft.com/office/powerpoint/2010/main" val="3317838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273E28-76EF-4ACB-8BBD-E78A140CF55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A7E7918D-5EBD-4979-817F-64FE2EA439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72EAE21-7B67-497E-8F0D-57AB2A93DF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BF7215E-F1B3-46A7-8658-98076A571A85}"/>
              </a:ext>
            </a:extLst>
          </p:cNvPr>
          <p:cNvSpPr>
            <a:spLocks noGrp="1"/>
          </p:cNvSpPr>
          <p:nvPr>
            <p:ph type="dt" sz="half" idx="10"/>
          </p:nvPr>
        </p:nvSpPr>
        <p:spPr/>
        <p:txBody>
          <a:bodyPr/>
          <a:lstStyle/>
          <a:p>
            <a:fld id="{33E81006-9D7C-41A4-BC36-4ABABABE2B4C}" type="datetimeFigureOut">
              <a:rPr lang="it-IT" smtClean="0"/>
              <a:t>25/07/2022</a:t>
            </a:fld>
            <a:endParaRPr lang="it-IT"/>
          </a:p>
        </p:txBody>
      </p:sp>
      <p:sp>
        <p:nvSpPr>
          <p:cNvPr id="6" name="Segnaposto piè di pagina 5">
            <a:extLst>
              <a:ext uri="{FF2B5EF4-FFF2-40B4-BE49-F238E27FC236}">
                <a16:creationId xmlns:a16="http://schemas.microsoft.com/office/drawing/2014/main" id="{758B017E-8247-4F12-87C5-6176D13B58C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7C08183-28F3-4E87-8425-DBBD3003B3AA}"/>
              </a:ext>
            </a:extLst>
          </p:cNvPr>
          <p:cNvSpPr>
            <a:spLocks noGrp="1"/>
          </p:cNvSpPr>
          <p:nvPr>
            <p:ph type="sldNum" sz="quarter" idx="12"/>
          </p:nvPr>
        </p:nvSpPr>
        <p:spPr/>
        <p:txBody>
          <a:bodyPr/>
          <a:lstStyle/>
          <a:p>
            <a:fld id="{2BC27439-0A31-4AB8-9AF0-3668CA705313}" type="slidenum">
              <a:rPr lang="it-IT" smtClean="0"/>
              <a:t>‹N›</a:t>
            </a:fld>
            <a:endParaRPr lang="it-IT"/>
          </a:p>
        </p:txBody>
      </p:sp>
    </p:spTree>
    <p:extLst>
      <p:ext uri="{BB962C8B-B14F-4D97-AF65-F5344CB8AC3E}">
        <p14:creationId xmlns:p14="http://schemas.microsoft.com/office/powerpoint/2010/main" val="1875337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1111A56-DF1D-424F-98BA-079F510A41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9511B0C-7142-45CC-B62E-33F1DA12B1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6405A9C-A57B-479E-BEF5-02E2C89A4F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E81006-9D7C-41A4-BC36-4ABABABE2B4C}" type="datetimeFigureOut">
              <a:rPr lang="it-IT" smtClean="0"/>
              <a:t>25/07/2022</a:t>
            </a:fld>
            <a:endParaRPr lang="it-IT"/>
          </a:p>
        </p:txBody>
      </p:sp>
      <p:sp>
        <p:nvSpPr>
          <p:cNvPr id="5" name="Segnaposto piè di pagina 4">
            <a:extLst>
              <a:ext uri="{FF2B5EF4-FFF2-40B4-BE49-F238E27FC236}">
                <a16:creationId xmlns:a16="http://schemas.microsoft.com/office/drawing/2014/main" id="{A582935C-4B8C-4387-9ADE-4DB03BEA22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0CA3E2DA-A846-45BC-B97A-8C3C01F322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C27439-0A31-4AB8-9AF0-3668CA705313}" type="slidenum">
              <a:rPr lang="it-IT" smtClean="0"/>
              <a:t>‹N›</a:t>
            </a:fld>
            <a:endParaRPr lang="it-IT"/>
          </a:p>
        </p:txBody>
      </p:sp>
    </p:spTree>
    <p:extLst>
      <p:ext uri="{BB962C8B-B14F-4D97-AF65-F5344CB8AC3E}">
        <p14:creationId xmlns:p14="http://schemas.microsoft.com/office/powerpoint/2010/main" val="2971328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4.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DF8D3B-1A06-4DB3-A317-46631C922EE5}"/>
              </a:ext>
            </a:extLst>
          </p:cNvPr>
          <p:cNvSpPr>
            <a:spLocks noGrp="1"/>
          </p:cNvSpPr>
          <p:nvPr>
            <p:ph type="title"/>
          </p:nvPr>
        </p:nvSpPr>
        <p:spPr>
          <a:xfrm>
            <a:off x="839788" y="457200"/>
            <a:ext cx="4143692" cy="1600200"/>
          </a:xfrm>
        </p:spPr>
        <p:txBody>
          <a:bodyPr>
            <a:normAutofit fontScale="90000"/>
          </a:bodyPr>
          <a:lstStyle/>
          <a:p>
            <a:r>
              <a:rPr lang="it-IT" sz="2400" b="1" dirty="0">
                <a:solidFill>
                  <a:srgbClr val="FF0000"/>
                </a:solidFill>
              </a:rPr>
              <a:t>Il SECONDO livello agisce su entrambe le rotatorie, sulla strada provinciale da Ponte </a:t>
            </a:r>
            <a:r>
              <a:rPr lang="it-IT" sz="2400" b="1" dirty="0" err="1">
                <a:solidFill>
                  <a:srgbClr val="FF0000"/>
                </a:solidFill>
              </a:rPr>
              <a:t>Tegorzo</a:t>
            </a:r>
            <a:r>
              <a:rPr lang="it-IT" sz="2400" b="1" dirty="0">
                <a:solidFill>
                  <a:srgbClr val="FF0000"/>
                </a:solidFill>
              </a:rPr>
              <a:t> alla rotatoria nord di Fener e sulla viabilità interna di Fener</a:t>
            </a:r>
          </a:p>
        </p:txBody>
      </p:sp>
      <p:sp>
        <p:nvSpPr>
          <p:cNvPr id="6" name="Segnaposto contenuto 2">
            <a:extLst>
              <a:ext uri="{FF2B5EF4-FFF2-40B4-BE49-F238E27FC236}">
                <a16:creationId xmlns:a16="http://schemas.microsoft.com/office/drawing/2014/main" id="{95900CE4-325E-500C-9B13-FF7C28C2C2D0}"/>
              </a:ext>
            </a:extLst>
          </p:cNvPr>
          <p:cNvSpPr>
            <a:spLocks noGrp="1"/>
          </p:cNvSpPr>
          <p:nvPr>
            <p:ph idx="1"/>
          </p:nvPr>
        </p:nvSpPr>
        <p:spPr>
          <a:xfrm>
            <a:off x="5183188" y="987425"/>
            <a:ext cx="6172200" cy="4873625"/>
          </a:xfrm>
        </p:spPr>
        <p:txBody>
          <a:bodyPr>
            <a:normAutofit/>
          </a:bodyPr>
          <a:lstStyle/>
          <a:p>
            <a:r>
              <a:rPr lang="it-IT" dirty="0"/>
              <a:t>Primo livello: </a:t>
            </a:r>
            <a:r>
              <a:rPr lang="it-IT" sz="2000" dirty="0"/>
              <a:t>segnaletica orizzontale e verticale fino alla riapertura della galleria Vas - Segusino</a:t>
            </a:r>
          </a:p>
          <a:p>
            <a:r>
              <a:rPr lang="it-IT" sz="2000" dirty="0"/>
              <a:t>. </a:t>
            </a:r>
            <a:r>
              <a:rPr lang="it-IT" dirty="0"/>
              <a:t>Secondo livello: </a:t>
            </a:r>
            <a:r>
              <a:rPr lang="it-IT" sz="2000" dirty="0"/>
              <a:t>previsto solo per i pomeriggi festivi, per evitare le code del flusso da nord  verso sud</a:t>
            </a:r>
          </a:p>
          <a:p>
            <a:r>
              <a:rPr lang="it-IT" sz="3600" dirty="0"/>
              <a:t>Terzo livello: </a:t>
            </a:r>
            <a:r>
              <a:rPr lang="it-IT" sz="1800" dirty="0"/>
              <a:t>situazioni di grave difficoltà generata da incidente stradale. Piani di emergenza in relazione ai punti in cui si verifica l’incidente. Da impostare una volta condivise le soluzione del primo e secondo livello</a:t>
            </a:r>
          </a:p>
        </p:txBody>
      </p:sp>
    </p:spTree>
    <p:extLst>
      <p:ext uri="{BB962C8B-B14F-4D97-AF65-F5344CB8AC3E}">
        <p14:creationId xmlns:p14="http://schemas.microsoft.com/office/powerpoint/2010/main" val="3790091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1C6E209-6089-4F28-9290-AAC529AB472F}"/>
              </a:ext>
            </a:extLst>
          </p:cNvPr>
          <p:cNvPicPr>
            <a:picLocks noChangeAspect="1"/>
          </p:cNvPicPr>
          <p:nvPr/>
        </p:nvPicPr>
        <p:blipFill rotWithShape="1">
          <a:blip r:embed="rId2"/>
          <a:srcRect l="11484" t="9305" r="8750" b="7778"/>
          <a:stretch/>
        </p:blipFill>
        <p:spPr>
          <a:xfrm>
            <a:off x="619125" y="181478"/>
            <a:ext cx="11258550" cy="6583109"/>
          </a:xfrm>
          <a:prstGeom prst="rect">
            <a:avLst/>
          </a:prstGeom>
        </p:spPr>
      </p:pic>
      <p:sp>
        <p:nvSpPr>
          <p:cNvPr id="4" name="CasellaDiTesto 3">
            <a:extLst>
              <a:ext uri="{FF2B5EF4-FFF2-40B4-BE49-F238E27FC236}">
                <a16:creationId xmlns:a16="http://schemas.microsoft.com/office/drawing/2014/main" id="{774632D8-4DA9-410D-BC8B-4965C07E0E55}"/>
              </a:ext>
            </a:extLst>
          </p:cNvPr>
          <p:cNvSpPr txBox="1"/>
          <p:nvPr/>
        </p:nvSpPr>
        <p:spPr>
          <a:xfrm>
            <a:off x="5657850" y="4305300"/>
            <a:ext cx="2948756" cy="1200329"/>
          </a:xfrm>
          <a:prstGeom prst="rect">
            <a:avLst/>
          </a:prstGeom>
          <a:noFill/>
        </p:spPr>
        <p:txBody>
          <a:bodyPr wrap="none" rtlCol="0">
            <a:spAutoFit/>
          </a:bodyPr>
          <a:lstStyle/>
          <a:p>
            <a:r>
              <a:rPr lang="it-IT" dirty="0">
                <a:solidFill>
                  <a:srgbClr val="FF0000"/>
                </a:solidFill>
                <a:highlight>
                  <a:srgbClr val="FFFF00"/>
                </a:highlight>
              </a:rPr>
              <a:t>INNESTO DA REGOLARE CON</a:t>
            </a:r>
          </a:p>
          <a:p>
            <a:r>
              <a:rPr lang="it-IT" dirty="0">
                <a:solidFill>
                  <a:srgbClr val="FF0000"/>
                </a:solidFill>
                <a:highlight>
                  <a:srgbClr val="FFFF00"/>
                </a:highlight>
              </a:rPr>
              <a:t>SEMAFORO  A TRE LANTERNE</a:t>
            </a:r>
          </a:p>
          <a:p>
            <a:r>
              <a:rPr lang="it-IT" dirty="0">
                <a:solidFill>
                  <a:srgbClr val="FF0000"/>
                </a:solidFill>
                <a:highlight>
                  <a:srgbClr val="FFFF00"/>
                </a:highlight>
              </a:rPr>
              <a:t> PER FAVORIRE L’IMMISSIONE</a:t>
            </a:r>
          </a:p>
          <a:p>
            <a:r>
              <a:rPr lang="it-IT" dirty="0">
                <a:solidFill>
                  <a:srgbClr val="FF0000"/>
                </a:solidFill>
                <a:highlight>
                  <a:srgbClr val="FFFF00"/>
                </a:highlight>
              </a:rPr>
              <a:t> DA VIA F.LLI AGRIZZI</a:t>
            </a:r>
          </a:p>
        </p:txBody>
      </p:sp>
    </p:spTree>
    <p:extLst>
      <p:ext uri="{BB962C8B-B14F-4D97-AF65-F5344CB8AC3E}">
        <p14:creationId xmlns:p14="http://schemas.microsoft.com/office/powerpoint/2010/main" val="755124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77EC17-5494-46F7-AE42-4348AC15B7CD}"/>
              </a:ext>
            </a:extLst>
          </p:cNvPr>
          <p:cNvSpPr>
            <a:spLocks noGrp="1"/>
          </p:cNvSpPr>
          <p:nvPr>
            <p:ph type="title"/>
          </p:nvPr>
        </p:nvSpPr>
        <p:spPr/>
        <p:txBody>
          <a:bodyPr>
            <a:normAutofit/>
          </a:bodyPr>
          <a:lstStyle/>
          <a:p>
            <a:r>
              <a:rPr lang="it-IT" sz="3600" dirty="0"/>
              <a:t>Personale necessario:</a:t>
            </a:r>
          </a:p>
        </p:txBody>
      </p:sp>
      <p:sp>
        <p:nvSpPr>
          <p:cNvPr id="3" name="Segnaposto contenuto 2">
            <a:extLst>
              <a:ext uri="{FF2B5EF4-FFF2-40B4-BE49-F238E27FC236}">
                <a16:creationId xmlns:a16="http://schemas.microsoft.com/office/drawing/2014/main" id="{04A7ECB2-BB60-440C-912C-5DCCB8FEBCDF}"/>
              </a:ext>
            </a:extLst>
          </p:cNvPr>
          <p:cNvSpPr>
            <a:spLocks noGrp="1"/>
          </p:cNvSpPr>
          <p:nvPr>
            <p:ph idx="1"/>
          </p:nvPr>
        </p:nvSpPr>
        <p:spPr/>
        <p:txBody>
          <a:bodyPr>
            <a:normAutofit fontScale="77500" lnSpcReduction="20000"/>
          </a:bodyPr>
          <a:lstStyle/>
          <a:p>
            <a:pPr marL="0" indent="0">
              <a:buNone/>
            </a:pPr>
            <a:r>
              <a:rPr lang="it-IT" dirty="0"/>
              <a:t>Un agente di polizia locale, oppure un moviere, per garantire la  sicurezza nel momento di posizionamento e rimozione delle barriere e della segnaletica temporanea. E’ opportuno che si posizioni nel piccolo  parco vicino alla chiesa, sia  come «presidio» in caso di necessità (esempio, sgombero della rotatoria nord in caso di lieve collisione fra veicoli), sia per riportare il semaforo nella posizione lampeggiante nel caso (improbabile) che si formi una coda proveniente dalla rotatoria nord, al fine che la coda stessa non venga ad interessare la SR 348.  Non necessariamente dovrà essere lo stesso agente per tutti i pomeriggi festivi.</a:t>
            </a:r>
          </a:p>
          <a:p>
            <a:pPr marL="0" indent="0">
              <a:buNone/>
            </a:pPr>
            <a:endParaRPr lang="it-IT" dirty="0"/>
          </a:p>
          <a:p>
            <a:pPr marL="0" indent="0">
              <a:buNone/>
            </a:pPr>
            <a:r>
              <a:rPr lang="it-IT" dirty="0"/>
              <a:t>Due persone (opportuno che siano dipendenti di ATS, anche a rotazione, per evitare l’utilizzo di volontari) con il compito di posizionare e rimuovere le transenne e la segnaletica temporanea. Fatto questo,</a:t>
            </a:r>
          </a:p>
          <a:p>
            <a:pPr lvl="1"/>
            <a:r>
              <a:rPr lang="it-IT" dirty="0"/>
              <a:t> una persona si posiziona vicino alla rotatoria nord, lato Ufficio Postale,  senza dover intervenire, per presidiare la rotatoria.</a:t>
            </a:r>
          </a:p>
          <a:p>
            <a:pPr lvl="1"/>
            <a:r>
              <a:rPr lang="it-IT" dirty="0"/>
              <a:t>Una persona vicino alla rotatoria sud di Fener: in caso di passaggio di mezzi di emergenza provenienti dalla sinistra orografica del Piave e diretti a Pederobba, dovrà rimuovere la barriere e riposizionarla successivamente. Non avrà altri compiti.</a:t>
            </a:r>
          </a:p>
          <a:p>
            <a:pPr lvl="1"/>
            <a:endParaRPr lang="it-IT" dirty="0"/>
          </a:p>
        </p:txBody>
      </p:sp>
    </p:spTree>
    <p:extLst>
      <p:ext uri="{BB962C8B-B14F-4D97-AF65-F5344CB8AC3E}">
        <p14:creationId xmlns:p14="http://schemas.microsoft.com/office/powerpoint/2010/main" val="1064351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77EC17-5494-46F7-AE42-4348AC15B7CD}"/>
              </a:ext>
            </a:extLst>
          </p:cNvPr>
          <p:cNvSpPr>
            <a:spLocks noGrp="1"/>
          </p:cNvSpPr>
          <p:nvPr>
            <p:ph type="title"/>
          </p:nvPr>
        </p:nvSpPr>
        <p:spPr/>
        <p:txBody>
          <a:bodyPr>
            <a:normAutofit/>
          </a:bodyPr>
          <a:lstStyle/>
          <a:p>
            <a:r>
              <a:rPr lang="it-IT" sz="3600" dirty="0"/>
              <a:t>OBIETTIVI:</a:t>
            </a:r>
          </a:p>
        </p:txBody>
      </p:sp>
      <p:sp>
        <p:nvSpPr>
          <p:cNvPr id="3" name="Segnaposto contenuto 2">
            <a:extLst>
              <a:ext uri="{FF2B5EF4-FFF2-40B4-BE49-F238E27FC236}">
                <a16:creationId xmlns:a16="http://schemas.microsoft.com/office/drawing/2014/main" id="{04A7ECB2-BB60-440C-912C-5DCCB8FEBCDF}"/>
              </a:ext>
            </a:extLst>
          </p:cNvPr>
          <p:cNvSpPr>
            <a:spLocks noGrp="1"/>
          </p:cNvSpPr>
          <p:nvPr>
            <p:ph idx="1"/>
          </p:nvPr>
        </p:nvSpPr>
        <p:spPr/>
        <p:txBody>
          <a:bodyPr>
            <a:normAutofit/>
          </a:bodyPr>
          <a:lstStyle/>
          <a:p>
            <a:r>
              <a:rPr lang="it-IT" dirty="0"/>
              <a:t>Assicurare nel tardo pomeriggio dei giorni festivi sulla SR 348 che il flusso dei veicoli da nord in direzione sud non trovi ostacoli, cercando di evitare che si formino fenomeni di stop and go dall’innesto della SP 1 Bis Madonna del Piave sulla SR 348 sin dopo la rotatoria sud di Fener.</a:t>
            </a:r>
          </a:p>
          <a:p>
            <a:r>
              <a:rPr lang="it-IT" dirty="0"/>
              <a:t>Gestire la viabilità interna di Fener in modo da non creare disagi ai residenti</a:t>
            </a:r>
          </a:p>
          <a:p>
            <a:pPr marL="0" indent="0">
              <a:buNone/>
            </a:pPr>
            <a:r>
              <a:rPr lang="it-IT" dirty="0"/>
              <a:t>	Nella misura in cui ci si avvicina a questi obiettivi, si riducono anche le code che da Quero scendono a Fener ed i tempi per i veicoli provenienti da Alano per raggiungere la rotatoria nord di Fener</a:t>
            </a:r>
          </a:p>
        </p:txBody>
      </p:sp>
    </p:spTree>
    <p:extLst>
      <p:ext uri="{BB962C8B-B14F-4D97-AF65-F5344CB8AC3E}">
        <p14:creationId xmlns:p14="http://schemas.microsoft.com/office/powerpoint/2010/main" val="507162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77EC17-5494-46F7-AE42-4348AC15B7CD}"/>
              </a:ext>
            </a:extLst>
          </p:cNvPr>
          <p:cNvSpPr>
            <a:spLocks noGrp="1"/>
          </p:cNvSpPr>
          <p:nvPr>
            <p:ph type="title"/>
          </p:nvPr>
        </p:nvSpPr>
        <p:spPr/>
        <p:txBody>
          <a:bodyPr>
            <a:normAutofit/>
          </a:bodyPr>
          <a:lstStyle/>
          <a:p>
            <a:r>
              <a:rPr lang="it-IT" sz="3600" dirty="0"/>
              <a:t>OSSERVAZIONI:</a:t>
            </a:r>
          </a:p>
        </p:txBody>
      </p:sp>
      <p:sp>
        <p:nvSpPr>
          <p:cNvPr id="3" name="Segnaposto contenuto 2">
            <a:extLst>
              <a:ext uri="{FF2B5EF4-FFF2-40B4-BE49-F238E27FC236}">
                <a16:creationId xmlns:a16="http://schemas.microsoft.com/office/drawing/2014/main" id="{04A7ECB2-BB60-440C-912C-5DCCB8FEBCDF}"/>
              </a:ext>
            </a:extLst>
          </p:cNvPr>
          <p:cNvSpPr>
            <a:spLocks noGrp="1"/>
          </p:cNvSpPr>
          <p:nvPr>
            <p:ph idx="1"/>
          </p:nvPr>
        </p:nvSpPr>
        <p:spPr/>
        <p:txBody>
          <a:bodyPr>
            <a:normAutofit fontScale="92500"/>
          </a:bodyPr>
          <a:lstStyle/>
          <a:p>
            <a:r>
              <a:rPr lang="it-IT" dirty="0"/>
              <a:t>Nei giorni festivi e nei week end ferragostani, è assente il traffico pendolare proveniente da Segusino/Valdobbiadene in direzione Pederobba ed in direzione Ponte </a:t>
            </a:r>
            <a:r>
              <a:rPr lang="it-IT" dirty="0" err="1"/>
              <a:t>Tegorzo</a:t>
            </a:r>
            <a:endParaRPr lang="it-IT" dirty="0"/>
          </a:p>
          <a:p>
            <a:r>
              <a:rPr lang="it-IT" dirty="0"/>
              <a:t>La massima penalizzazione nelle 5/6 ore dei giorni festivi pomeridiani estivi, subita dai veicoli che dalla sinistra orografica del Piave (lato Segusino) si muovono in direzione di Pederobba e sarebbero costretti ad utilizzare il ponte di Vidor, è di circa 10 km. In alternativa, dal ponte si può scegliere la deviazione per via F.lli </a:t>
            </a:r>
            <a:r>
              <a:rPr lang="it-IT" dirty="0" err="1"/>
              <a:t>Agrizzi</a:t>
            </a:r>
            <a:r>
              <a:rPr lang="it-IT" dirty="0"/>
              <a:t> a Fener e ridiscendere dalla rotatoria nord, dove entrano dopo rispetto a chi proviene da Feltre</a:t>
            </a:r>
          </a:p>
          <a:p>
            <a:r>
              <a:rPr lang="it-IT" dirty="0"/>
              <a:t>Da tener presenti le necessità degli autobus sostitutivi dei treni causa lavori sulla tratta ferroviaria Montebelluna – Feltre, sia per favorire</a:t>
            </a:r>
          </a:p>
          <a:p>
            <a:endParaRPr lang="it-IT" dirty="0"/>
          </a:p>
        </p:txBody>
      </p:sp>
    </p:spTree>
    <p:extLst>
      <p:ext uri="{BB962C8B-B14F-4D97-AF65-F5344CB8AC3E}">
        <p14:creationId xmlns:p14="http://schemas.microsoft.com/office/powerpoint/2010/main" val="1428045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0A33E45-CD03-4E5F-B8C9-0ACAEE4F5696}"/>
              </a:ext>
            </a:extLst>
          </p:cNvPr>
          <p:cNvPicPr>
            <a:picLocks noChangeAspect="1"/>
          </p:cNvPicPr>
          <p:nvPr/>
        </p:nvPicPr>
        <p:blipFill rotWithShape="1">
          <a:blip r:embed="rId2"/>
          <a:srcRect l="41174" t="14558" r="8929" b="13878"/>
          <a:stretch/>
        </p:blipFill>
        <p:spPr>
          <a:xfrm>
            <a:off x="4855464" y="679541"/>
            <a:ext cx="7059168" cy="5945194"/>
          </a:xfrm>
          <a:prstGeom prst="rect">
            <a:avLst/>
          </a:prstGeom>
        </p:spPr>
      </p:pic>
      <p:sp>
        <p:nvSpPr>
          <p:cNvPr id="4" name="CasellaDiTesto 3">
            <a:extLst>
              <a:ext uri="{FF2B5EF4-FFF2-40B4-BE49-F238E27FC236}">
                <a16:creationId xmlns:a16="http://schemas.microsoft.com/office/drawing/2014/main" id="{DC1B8096-3B1F-42E7-BFFE-3687CA09BE31}"/>
              </a:ext>
            </a:extLst>
          </p:cNvPr>
          <p:cNvSpPr txBox="1"/>
          <p:nvPr/>
        </p:nvSpPr>
        <p:spPr>
          <a:xfrm>
            <a:off x="8104346" y="4065818"/>
            <a:ext cx="719877" cy="369332"/>
          </a:xfrm>
          <a:prstGeom prst="rect">
            <a:avLst/>
          </a:prstGeom>
          <a:noFill/>
        </p:spPr>
        <p:txBody>
          <a:bodyPr wrap="none" rtlCol="0">
            <a:spAutoFit/>
          </a:bodyPr>
          <a:lstStyle/>
          <a:p>
            <a:r>
              <a:rPr lang="it-IT" dirty="0"/>
              <a:t>Fener</a:t>
            </a:r>
          </a:p>
        </p:txBody>
      </p:sp>
      <p:sp>
        <p:nvSpPr>
          <p:cNvPr id="5" name="CasellaDiTesto 4">
            <a:extLst>
              <a:ext uri="{FF2B5EF4-FFF2-40B4-BE49-F238E27FC236}">
                <a16:creationId xmlns:a16="http://schemas.microsoft.com/office/drawing/2014/main" id="{3A10132B-F376-4C90-83B3-E50561F4D9F8}"/>
              </a:ext>
            </a:extLst>
          </p:cNvPr>
          <p:cNvSpPr txBox="1"/>
          <p:nvPr/>
        </p:nvSpPr>
        <p:spPr>
          <a:xfrm>
            <a:off x="10071644" y="1257300"/>
            <a:ext cx="1023037" cy="369332"/>
          </a:xfrm>
          <a:prstGeom prst="rect">
            <a:avLst/>
          </a:prstGeom>
          <a:noFill/>
        </p:spPr>
        <p:txBody>
          <a:bodyPr wrap="none" rtlCol="0">
            <a:spAutoFit/>
          </a:bodyPr>
          <a:lstStyle/>
          <a:p>
            <a:r>
              <a:rPr lang="it-IT" dirty="0"/>
              <a:t>Segusino</a:t>
            </a:r>
          </a:p>
        </p:txBody>
      </p:sp>
      <p:sp>
        <p:nvSpPr>
          <p:cNvPr id="13" name="Titolo 12">
            <a:extLst>
              <a:ext uri="{FF2B5EF4-FFF2-40B4-BE49-F238E27FC236}">
                <a16:creationId xmlns:a16="http://schemas.microsoft.com/office/drawing/2014/main" id="{6D10469E-168E-4F29-AF4A-71AF39247152}"/>
              </a:ext>
            </a:extLst>
          </p:cNvPr>
          <p:cNvSpPr>
            <a:spLocks noGrp="1"/>
          </p:cNvSpPr>
          <p:nvPr>
            <p:ph type="title"/>
          </p:nvPr>
        </p:nvSpPr>
        <p:spPr>
          <a:xfrm>
            <a:off x="839787" y="563418"/>
            <a:ext cx="3932237" cy="1063214"/>
          </a:xfrm>
        </p:spPr>
        <p:txBody>
          <a:bodyPr>
            <a:noAutofit/>
          </a:bodyPr>
          <a:lstStyle/>
          <a:p>
            <a:r>
              <a:rPr lang="it-IT" sz="1800" dirty="0">
                <a:solidFill>
                  <a:srgbClr val="FF0000"/>
                </a:solidFill>
              </a:rPr>
              <a:t>viene interessata la frazione di Fener, favorendo il flusso nord – sud all’interno dell’abitato, con solo 3 brevi tratti con senso unico</a:t>
            </a:r>
            <a:endParaRPr lang="it-IT" sz="1800" dirty="0"/>
          </a:p>
        </p:txBody>
      </p:sp>
      <p:sp>
        <p:nvSpPr>
          <p:cNvPr id="17" name="CasellaDiTesto 16">
            <a:extLst>
              <a:ext uri="{FF2B5EF4-FFF2-40B4-BE49-F238E27FC236}">
                <a16:creationId xmlns:a16="http://schemas.microsoft.com/office/drawing/2014/main" id="{F57F5242-3FF9-4380-B237-605BCAF798F1}"/>
              </a:ext>
            </a:extLst>
          </p:cNvPr>
          <p:cNvSpPr txBox="1"/>
          <p:nvPr/>
        </p:nvSpPr>
        <p:spPr>
          <a:xfrm>
            <a:off x="10405872" y="5993793"/>
            <a:ext cx="1592103" cy="369332"/>
          </a:xfrm>
          <a:prstGeom prst="rect">
            <a:avLst/>
          </a:prstGeom>
          <a:noFill/>
        </p:spPr>
        <p:txBody>
          <a:bodyPr wrap="none" rtlCol="0">
            <a:spAutoFit/>
          </a:bodyPr>
          <a:lstStyle/>
          <a:p>
            <a:r>
              <a:rPr lang="it-IT" dirty="0"/>
              <a:t>Valdobbiadene</a:t>
            </a:r>
          </a:p>
        </p:txBody>
      </p:sp>
      <p:cxnSp>
        <p:nvCxnSpPr>
          <p:cNvPr id="19" name="Connettore 2 18">
            <a:extLst>
              <a:ext uri="{FF2B5EF4-FFF2-40B4-BE49-F238E27FC236}">
                <a16:creationId xmlns:a16="http://schemas.microsoft.com/office/drawing/2014/main" id="{88CF2777-081D-49CA-B4D1-721AD75E01A9}"/>
              </a:ext>
            </a:extLst>
          </p:cNvPr>
          <p:cNvCxnSpPr/>
          <p:nvPr/>
        </p:nvCxnSpPr>
        <p:spPr>
          <a:xfrm>
            <a:off x="11121590" y="6329938"/>
            <a:ext cx="370176" cy="42560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8" name="Segnaposto testo 7">
            <a:extLst>
              <a:ext uri="{FF2B5EF4-FFF2-40B4-BE49-F238E27FC236}">
                <a16:creationId xmlns:a16="http://schemas.microsoft.com/office/drawing/2014/main" id="{9BB0773A-49F5-421F-AB16-8C1ED4059A21}"/>
              </a:ext>
            </a:extLst>
          </p:cNvPr>
          <p:cNvSpPr>
            <a:spLocks noGrp="1"/>
          </p:cNvSpPr>
          <p:nvPr>
            <p:ph type="body" sz="half" idx="2"/>
          </p:nvPr>
        </p:nvSpPr>
        <p:spPr/>
        <p:txBody>
          <a:bodyPr>
            <a:normAutofit fontScale="77500" lnSpcReduction="20000"/>
          </a:bodyPr>
          <a:lstStyle/>
          <a:p>
            <a:pPr marL="342900" indent="-342900">
              <a:buFont typeface="+mj-lt"/>
              <a:buAutoNum type="arabicPeriod"/>
            </a:pPr>
            <a:r>
              <a:rPr lang="it-IT" dirty="0"/>
              <a:t>Senso unico già previsto nel primo livello nel tratto fra la SR 348 al piazzale antistante il passaggio a livello</a:t>
            </a:r>
          </a:p>
          <a:p>
            <a:pPr marL="342900" indent="-342900">
              <a:buFont typeface="+mj-lt"/>
              <a:buAutoNum type="arabicPeriod"/>
            </a:pPr>
            <a:r>
              <a:rPr lang="it-IT" dirty="0"/>
              <a:t>Senso unico  temporaneo solo a salire da via </a:t>
            </a:r>
            <a:r>
              <a:rPr lang="it-IT" dirty="0" err="1"/>
              <a:t>Agrizzi</a:t>
            </a:r>
            <a:r>
              <a:rPr lang="it-IT" dirty="0"/>
              <a:t> alla SP 21 per favorirne l’immissione</a:t>
            </a:r>
          </a:p>
          <a:p>
            <a:pPr marL="342900" indent="-342900">
              <a:buFont typeface="+mj-lt"/>
              <a:buAutoNum type="arabicPeriod"/>
            </a:pPr>
            <a:r>
              <a:rPr lang="it-IT" dirty="0"/>
              <a:t>Senso unico temporaneo dal centro di Fener,  ( a partire dall’altezza della sede di Unicredit) sino alla rotatoria</a:t>
            </a:r>
          </a:p>
          <a:p>
            <a:pPr marL="342900" indent="-342900">
              <a:buFont typeface="+mj-lt"/>
              <a:buAutoNum type="arabicPeriod"/>
            </a:pPr>
            <a:r>
              <a:rPr lang="it-IT" dirty="0"/>
              <a:t>semaforo per favorire l’immissione da via Fratelli </a:t>
            </a:r>
            <a:r>
              <a:rPr lang="it-IT" dirty="0" err="1"/>
              <a:t>Agrizzi</a:t>
            </a:r>
            <a:r>
              <a:rPr lang="it-IT" dirty="0"/>
              <a:t> nella SP 21  all’altezza della chiesa (3 lanterne)</a:t>
            </a:r>
          </a:p>
          <a:p>
            <a:pPr marL="342900" indent="-342900">
              <a:buFont typeface="+mj-lt"/>
              <a:buAutoNum type="arabicPeriod"/>
            </a:pPr>
            <a:r>
              <a:rPr lang="it-IT" dirty="0"/>
              <a:t>Barriera jersey o transenne sulla rotatoria nord per impedire ai veicoli proveniente da sud di dirigersi verso Ponte </a:t>
            </a:r>
            <a:r>
              <a:rPr lang="it-IT" dirty="0" err="1"/>
              <a:t>Tegorzo</a:t>
            </a:r>
            <a:endParaRPr lang="it-IT" dirty="0"/>
          </a:p>
          <a:p>
            <a:pPr marL="342900" indent="-342900">
              <a:buFont typeface="+mj-lt"/>
              <a:buAutoNum type="arabicPeriod"/>
            </a:pPr>
            <a:r>
              <a:rPr lang="it-IT" dirty="0"/>
              <a:t>Barriera jersey o transenne sulla rotatoria sud per obbligare i veicoli provenienti dalla sinistra orografica del Piave a dirigersi verso nord (viene data la possibilità di rientrare sulla Feltrina tramite via </a:t>
            </a:r>
            <a:r>
              <a:rPr lang="it-IT" dirty="0" err="1"/>
              <a:t>Agrizzi</a:t>
            </a:r>
            <a:r>
              <a:rPr lang="it-IT" dirty="0"/>
              <a:t>, ma dopo aver dato la precedenza al flusso nord – sud)</a:t>
            </a:r>
          </a:p>
          <a:p>
            <a:pPr marL="342900" indent="-342900">
              <a:buFont typeface="+mj-lt"/>
              <a:buAutoNum type="arabicPeriod"/>
            </a:pPr>
            <a:r>
              <a:rPr lang="it-IT" dirty="0"/>
              <a:t>Indicazioni sulla sinistra orografica del Piave per indirizzare i veicoli provenienti da Segusino e diretti a Pederobba/Cornuda verso il Ponte di Vidor</a:t>
            </a:r>
          </a:p>
          <a:p>
            <a:pPr marL="342900" indent="-342900">
              <a:buFont typeface="+mj-lt"/>
              <a:buAutoNum type="arabicPeriod"/>
            </a:pPr>
            <a:endParaRPr lang="it-IT" dirty="0"/>
          </a:p>
          <a:p>
            <a:pPr marL="342900" indent="-342900">
              <a:buFont typeface="+mj-lt"/>
              <a:buAutoNum type="arabicPeriod"/>
            </a:pPr>
            <a:endParaRPr lang="it-IT" dirty="0"/>
          </a:p>
        </p:txBody>
      </p:sp>
      <p:cxnSp>
        <p:nvCxnSpPr>
          <p:cNvPr id="14" name="Connettore 2 13">
            <a:extLst>
              <a:ext uri="{FF2B5EF4-FFF2-40B4-BE49-F238E27FC236}">
                <a16:creationId xmlns:a16="http://schemas.microsoft.com/office/drawing/2014/main" id="{AAEE4553-498B-4EEB-9710-56BC24167745}"/>
              </a:ext>
            </a:extLst>
          </p:cNvPr>
          <p:cNvCxnSpPr>
            <a:cxnSpLocks/>
          </p:cNvCxnSpPr>
          <p:nvPr/>
        </p:nvCxnSpPr>
        <p:spPr>
          <a:xfrm>
            <a:off x="7218331" y="5864848"/>
            <a:ext cx="595673" cy="914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ttore 2 25">
            <a:extLst>
              <a:ext uri="{FF2B5EF4-FFF2-40B4-BE49-F238E27FC236}">
                <a16:creationId xmlns:a16="http://schemas.microsoft.com/office/drawing/2014/main" id="{D63B2109-CE9A-4FF1-AFAE-396994FEBF80}"/>
              </a:ext>
            </a:extLst>
          </p:cNvPr>
          <p:cNvCxnSpPr>
            <a:cxnSpLocks/>
          </p:cNvCxnSpPr>
          <p:nvPr/>
        </p:nvCxnSpPr>
        <p:spPr>
          <a:xfrm flipV="1">
            <a:off x="6779744" y="3254513"/>
            <a:ext cx="342246" cy="1435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CasellaDiTesto 35">
            <a:extLst>
              <a:ext uri="{FF2B5EF4-FFF2-40B4-BE49-F238E27FC236}">
                <a16:creationId xmlns:a16="http://schemas.microsoft.com/office/drawing/2014/main" id="{442DDB03-849A-4A82-88B0-7447151EE8B9}"/>
              </a:ext>
            </a:extLst>
          </p:cNvPr>
          <p:cNvSpPr txBox="1"/>
          <p:nvPr/>
        </p:nvSpPr>
        <p:spPr>
          <a:xfrm>
            <a:off x="5351206" y="5655239"/>
            <a:ext cx="1690847" cy="307777"/>
          </a:xfrm>
          <a:prstGeom prst="rect">
            <a:avLst/>
          </a:prstGeom>
          <a:noFill/>
        </p:spPr>
        <p:txBody>
          <a:bodyPr wrap="none" rtlCol="0">
            <a:spAutoFit/>
          </a:bodyPr>
          <a:lstStyle/>
          <a:p>
            <a:r>
              <a:rPr lang="it-IT" sz="1400" dirty="0"/>
              <a:t>Inserimento barriera</a:t>
            </a:r>
          </a:p>
        </p:txBody>
      </p:sp>
      <p:sp>
        <p:nvSpPr>
          <p:cNvPr id="37" name="CasellaDiTesto 36">
            <a:extLst>
              <a:ext uri="{FF2B5EF4-FFF2-40B4-BE49-F238E27FC236}">
                <a16:creationId xmlns:a16="http://schemas.microsoft.com/office/drawing/2014/main" id="{B3633D2B-2A9F-40F0-92EB-252CC933BC92}"/>
              </a:ext>
            </a:extLst>
          </p:cNvPr>
          <p:cNvSpPr txBox="1"/>
          <p:nvPr/>
        </p:nvSpPr>
        <p:spPr>
          <a:xfrm>
            <a:off x="5185837" y="3290331"/>
            <a:ext cx="1950538" cy="307777"/>
          </a:xfrm>
          <a:prstGeom prst="rect">
            <a:avLst/>
          </a:prstGeom>
          <a:noFill/>
        </p:spPr>
        <p:txBody>
          <a:bodyPr wrap="square" rtlCol="0">
            <a:spAutoFit/>
          </a:bodyPr>
          <a:lstStyle/>
          <a:p>
            <a:r>
              <a:rPr lang="it-IT" sz="1400" dirty="0"/>
              <a:t>Inserimento barriera</a:t>
            </a:r>
          </a:p>
        </p:txBody>
      </p:sp>
      <p:pic>
        <p:nvPicPr>
          <p:cNvPr id="23" name="Immagine 22">
            <a:extLst>
              <a:ext uri="{FF2B5EF4-FFF2-40B4-BE49-F238E27FC236}">
                <a16:creationId xmlns:a16="http://schemas.microsoft.com/office/drawing/2014/main" id="{44574CFA-AE3A-E1FB-0839-46E2C9E2B8F9}"/>
              </a:ext>
            </a:extLst>
          </p:cNvPr>
          <p:cNvPicPr>
            <a:picLocks noChangeAspect="1"/>
          </p:cNvPicPr>
          <p:nvPr/>
        </p:nvPicPr>
        <p:blipFill rotWithShape="1">
          <a:blip r:embed="rId3">
            <a:extLst>
              <a:ext uri="{28A0092B-C50C-407E-A947-70E740481C1C}">
                <a14:useLocalDpi xmlns:a14="http://schemas.microsoft.com/office/drawing/2010/main" val="0"/>
              </a:ext>
            </a:extLst>
          </a:blip>
          <a:srcRect l="6900" t="38127" r="4528" b="37979"/>
          <a:stretch/>
        </p:blipFill>
        <p:spPr>
          <a:xfrm rot="5005109">
            <a:off x="6095629" y="2806644"/>
            <a:ext cx="328670" cy="88664"/>
          </a:xfrm>
          <a:prstGeom prst="rect">
            <a:avLst/>
          </a:prstGeom>
        </p:spPr>
      </p:pic>
      <p:pic>
        <p:nvPicPr>
          <p:cNvPr id="24" name="Immagine 23">
            <a:extLst>
              <a:ext uri="{FF2B5EF4-FFF2-40B4-BE49-F238E27FC236}">
                <a16:creationId xmlns:a16="http://schemas.microsoft.com/office/drawing/2014/main" id="{EF11ED8A-31F9-5DA8-F468-C0854296872C}"/>
              </a:ext>
            </a:extLst>
          </p:cNvPr>
          <p:cNvPicPr>
            <a:picLocks noChangeAspect="1"/>
          </p:cNvPicPr>
          <p:nvPr/>
        </p:nvPicPr>
        <p:blipFill rotWithShape="1">
          <a:blip r:embed="rId3">
            <a:extLst>
              <a:ext uri="{28A0092B-C50C-407E-A947-70E740481C1C}">
                <a14:useLocalDpi xmlns:a14="http://schemas.microsoft.com/office/drawing/2010/main" val="0"/>
              </a:ext>
            </a:extLst>
          </a:blip>
          <a:srcRect l="6900" t="38127" r="4528" b="37979"/>
          <a:stretch/>
        </p:blipFill>
        <p:spPr>
          <a:xfrm rot="449644">
            <a:off x="7722654" y="5049472"/>
            <a:ext cx="425959" cy="114909"/>
          </a:xfrm>
          <a:prstGeom prst="rect">
            <a:avLst/>
          </a:prstGeom>
        </p:spPr>
      </p:pic>
      <p:pic>
        <p:nvPicPr>
          <p:cNvPr id="29" name="Immagine 28">
            <a:extLst>
              <a:ext uri="{FF2B5EF4-FFF2-40B4-BE49-F238E27FC236}">
                <a16:creationId xmlns:a16="http://schemas.microsoft.com/office/drawing/2014/main" id="{C6F22911-8E69-C446-122C-850C999DB772}"/>
              </a:ext>
            </a:extLst>
          </p:cNvPr>
          <p:cNvPicPr>
            <a:picLocks noChangeAspect="1"/>
          </p:cNvPicPr>
          <p:nvPr/>
        </p:nvPicPr>
        <p:blipFill>
          <a:blip r:embed="rId4"/>
          <a:stretch>
            <a:fillRect/>
          </a:stretch>
        </p:blipFill>
        <p:spPr>
          <a:xfrm>
            <a:off x="6322840" y="2939392"/>
            <a:ext cx="191792" cy="270851"/>
          </a:xfrm>
          <a:prstGeom prst="rect">
            <a:avLst/>
          </a:prstGeom>
        </p:spPr>
      </p:pic>
      <p:pic>
        <p:nvPicPr>
          <p:cNvPr id="39" name="Immagine 38">
            <a:extLst>
              <a:ext uri="{FF2B5EF4-FFF2-40B4-BE49-F238E27FC236}">
                <a16:creationId xmlns:a16="http://schemas.microsoft.com/office/drawing/2014/main" id="{A9AB8EE1-BCD4-B3DE-4436-A8628658B9E0}"/>
              </a:ext>
            </a:extLst>
          </p:cNvPr>
          <p:cNvPicPr>
            <a:picLocks noChangeAspect="1"/>
          </p:cNvPicPr>
          <p:nvPr/>
        </p:nvPicPr>
        <p:blipFill rotWithShape="1">
          <a:blip r:embed="rId3">
            <a:extLst>
              <a:ext uri="{28A0092B-C50C-407E-A947-70E740481C1C}">
                <a14:useLocalDpi xmlns:a14="http://schemas.microsoft.com/office/drawing/2010/main" val="0"/>
              </a:ext>
            </a:extLst>
          </a:blip>
          <a:srcRect l="6900" t="38127" r="4528" b="37979"/>
          <a:stretch/>
        </p:blipFill>
        <p:spPr>
          <a:xfrm rot="12177996">
            <a:off x="7242538" y="3297151"/>
            <a:ext cx="564134" cy="152184"/>
          </a:xfrm>
          <a:prstGeom prst="rect">
            <a:avLst/>
          </a:prstGeom>
        </p:spPr>
      </p:pic>
      <p:pic>
        <p:nvPicPr>
          <p:cNvPr id="32" name="Immagine 31">
            <a:extLst>
              <a:ext uri="{FF2B5EF4-FFF2-40B4-BE49-F238E27FC236}">
                <a16:creationId xmlns:a16="http://schemas.microsoft.com/office/drawing/2014/main" id="{95455BC0-4FD2-5ECC-38E1-6C9A7C25F8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0454" y="4099214"/>
            <a:ext cx="209883" cy="209883"/>
          </a:xfrm>
          <a:prstGeom prst="rect">
            <a:avLst/>
          </a:prstGeom>
        </p:spPr>
      </p:pic>
      <p:sp>
        <p:nvSpPr>
          <p:cNvPr id="2" name="CasellaDiTesto 1">
            <a:extLst>
              <a:ext uri="{FF2B5EF4-FFF2-40B4-BE49-F238E27FC236}">
                <a16:creationId xmlns:a16="http://schemas.microsoft.com/office/drawing/2014/main" id="{4FECECA5-FB47-39CB-89BC-4CDD88016782}"/>
              </a:ext>
            </a:extLst>
          </p:cNvPr>
          <p:cNvSpPr txBox="1"/>
          <p:nvPr/>
        </p:nvSpPr>
        <p:spPr>
          <a:xfrm>
            <a:off x="7633947" y="4714428"/>
            <a:ext cx="301686" cy="369332"/>
          </a:xfrm>
          <a:prstGeom prst="rect">
            <a:avLst/>
          </a:prstGeom>
          <a:noFill/>
        </p:spPr>
        <p:txBody>
          <a:bodyPr wrap="none" rtlCol="0">
            <a:spAutoFit/>
          </a:bodyPr>
          <a:lstStyle/>
          <a:p>
            <a:r>
              <a:rPr lang="it-IT" dirty="0"/>
              <a:t>1</a:t>
            </a:r>
          </a:p>
        </p:txBody>
      </p:sp>
      <p:sp>
        <p:nvSpPr>
          <p:cNvPr id="20" name="CasellaDiTesto 19">
            <a:extLst>
              <a:ext uri="{FF2B5EF4-FFF2-40B4-BE49-F238E27FC236}">
                <a16:creationId xmlns:a16="http://schemas.microsoft.com/office/drawing/2014/main" id="{C27F7488-D210-332B-C3AE-F6A8D78CE5FF}"/>
              </a:ext>
            </a:extLst>
          </p:cNvPr>
          <p:cNvSpPr txBox="1"/>
          <p:nvPr/>
        </p:nvSpPr>
        <p:spPr>
          <a:xfrm>
            <a:off x="5979434" y="2565535"/>
            <a:ext cx="301686" cy="369332"/>
          </a:xfrm>
          <a:prstGeom prst="rect">
            <a:avLst/>
          </a:prstGeom>
          <a:noFill/>
        </p:spPr>
        <p:txBody>
          <a:bodyPr wrap="none" rtlCol="0">
            <a:spAutoFit/>
          </a:bodyPr>
          <a:lstStyle/>
          <a:p>
            <a:r>
              <a:rPr lang="it-IT" dirty="0"/>
              <a:t>2</a:t>
            </a:r>
          </a:p>
        </p:txBody>
      </p:sp>
      <p:sp>
        <p:nvSpPr>
          <p:cNvPr id="21" name="CasellaDiTesto 20">
            <a:extLst>
              <a:ext uri="{FF2B5EF4-FFF2-40B4-BE49-F238E27FC236}">
                <a16:creationId xmlns:a16="http://schemas.microsoft.com/office/drawing/2014/main" id="{6F155F52-26F7-2A88-8C33-5A87D0B7AE12}"/>
              </a:ext>
            </a:extLst>
          </p:cNvPr>
          <p:cNvSpPr txBox="1"/>
          <p:nvPr/>
        </p:nvSpPr>
        <p:spPr>
          <a:xfrm>
            <a:off x="7351835" y="2985001"/>
            <a:ext cx="301686" cy="369332"/>
          </a:xfrm>
          <a:prstGeom prst="rect">
            <a:avLst/>
          </a:prstGeom>
          <a:noFill/>
        </p:spPr>
        <p:txBody>
          <a:bodyPr wrap="none" rtlCol="0">
            <a:spAutoFit/>
          </a:bodyPr>
          <a:lstStyle/>
          <a:p>
            <a:r>
              <a:rPr lang="it-IT" dirty="0"/>
              <a:t>3</a:t>
            </a:r>
          </a:p>
        </p:txBody>
      </p:sp>
      <p:sp>
        <p:nvSpPr>
          <p:cNvPr id="22" name="CasellaDiTesto 21">
            <a:extLst>
              <a:ext uri="{FF2B5EF4-FFF2-40B4-BE49-F238E27FC236}">
                <a16:creationId xmlns:a16="http://schemas.microsoft.com/office/drawing/2014/main" id="{7FD1B3D4-B826-4615-A60B-ED9DDA624538}"/>
              </a:ext>
            </a:extLst>
          </p:cNvPr>
          <p:cNvSpPr txBox="1"/>
          <p:nvPr/>
        </p:nvSpPr>
        <p:spPr>
          <a:xfrm>
            <a:off x="6455466" y="2985001"/>
            <a:ext cx="301686" cy="369332"/>
          </a:xfrm>
          <a:prstGeom prst="rect">
            <a:avLst/>
          </a:prstGeom>
          <a:noFill/>
        </p:spPr>
        <p:txBody>
          <a:bodyPr wrap="none" rtlCol="0">
            <a:spAutoFit/>
          </a:bodyPr>
          <a:lstStyle/>
          <a:p>
            <a:r>
              <a:rPr lang="it-IT" dirty="0"/>
              <a:t>4</a:t>
            </a:r>
          </a:p>
        </p:txBody>
      </p:sp>
      <p:sp>
        <p:nvSpPr>
          <p:cNvPr id="25" name="CasellaDiTesto 24">
            <a:extLst>
              <a:ext uri="{FF2B5EF4-FFF2-40B4-BE49-F238E27FC236}">
                <a16:creationId xmlns:a16="http://schemas.microsoft.com/office/drawing/2014/main" id="{2F5F8B1D-CBFF-4479-0FC2-7B177AA5F09E}"/>
              </a:ext>
            </a:extLst>
          </p:cNvPr>
          <p:cNvSpPr txBox="1"/>
          <p:nvPr/>
        </p:nvSpPr>
        <p:spPr>
          <a:xfrm>
            <a:off x="6904007" y="3252833"/>
            <a:ext cx="434187" cy="369332"/>
          </a:xfrm>
          <a:prstGeom prst="rect">
            <a:avLst/>
          </a:prstGeom>
          <a:noFill/>
        </p:spPr>
        <p:txBody>
          <a:bodyPr wrap="square" rtlCol="0">
            <a:spAutoFit/>
          </a:bodyPr>
          <a:lstStyle/>
          <a:p>
            <a:r>
              <a:rPr lang="it-IT" dirty="0"/>
              <a:t>5</a:t>
            </a:r>
          </a:p>
        </p:txBody>
      </p:sp>
      <p:sp>
        <p:nvSpPr>
          <p:cNvPr id="27" name="CasellaDiTesto 26">
            <a:extLst>
              <a:ext uri="{FF2B5EF4-FFF2-40B4-BE49-F238E27FC236}">
                <a16:creationId xmlns:a16="http://schemas.microsoft.com/office/drawing/2014/main" id="{34ABF4B5-4D30-A062-7B05-CE31FEF9C99D}"/>
              </a:ext>
            </a:extLst>
          </p:cNvPr>
          <p:cNvSpPr txBox="1"/>
          <p:nvPr/>
        </p:nvSpPr>
        <p:spPr>
          <a:xfrm>
            <a:off x="7773188" y="5936494"/>
            <a:ext cx="434187" cy="369332"/>
          </a:xfrm>
          <a:prstGeom prst="rect">
            <a:avLst/>
          </a:prstGeom>
          <a:noFill/>
        </p:spPr>
        <p:txBody>
          <a:bodyPr wrap="square" rtlCol="0">
            <a:spAutoFit/>
          </a:bodyPr>
          <a:lstStyle/>
          <a:p>
            <a:r>
              <a:rPr lang="it-IT" dirty="0"/>
              <a:t>6</a:t>
            </a:r>
          </a:p>
        </p:txBody>
      </p:sp>
      <p:sp>
        <p:nvSpPr>
          <p:cNvPr id="28" name="CasellaDiTesto 27">
            <a:extLst>
              <a:ext uri="{FF2B5EF4-FFF2-40B4-BE49-F238E27FC236}">
                <a16:creationId xmlns:a16="http://schemas.microsoft.com/office/drawing/2014/main" id="{7E473B91-1E16-66AC-5C7A-26E654209C8E}"/>
              </a:ext>
            </a:extLst>
          </p:cNvPr>
          <p:cNvSpPr txBox="1"/>
          <p:nvPr/>
        </p:nvSpPr>
        <p:spPr>
          <a:xfrm>
            <a:off x="10583162" y="5470573"/>
            <a:ext cx="434187" cy="369332"/>
          </a:xfrm>
          <a:prstGeom prst="rect">
            <a:avLst/>
          </a:prstGeom>
          <a:noFill/>
        </p:spPr>
        <p:txBody>
          <a:bodyPr wrap="square" rtlCol="0">
            <a:spAutoFit/>
          </a:bodyPr>
          <a:lstStyle/>
          <a:p>
            <a:r>
              <a:rPr lang="it-IT" dirty="0"/>
              <a:t>7</a:t>
            </a:r>
          </a:p>
        </p:txBody>
      </p:sp>
    </p:spTree>
    <p:extLst>
      <p:ext uri="{BB962C8B-B14F-4D97-AF65-F5344CB8AC3E}">
        <p14:creationId xmlns:p14="http://schemas.microsoft.com/office/powerpoint/2010/main" val="882178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3C75252-A0EB-44DF-B481-37A617D2785C}"/>
              </a:ext>
            </a:extLst>
          </p:cNvPr>
          <p:cNvPicPr>
            <a:picLocks noChangeAspect="1"/>
          </p:cNvPicPr>
          <p:nvPr/>
        </p:nvPicPr>
        <p:blipFill rotWithShape="1">
          <a:blip r:embed="rId3"/>
          <a:srcRect l="15077" t="15919" r="1658" b="5578"/>
          <a:stretch/>
        </p:blipFill>
        <p:spPr>
          <a:xfrm>
            <a:off x="166704" y="205274"/>
            <a:ext cx="11823134" cy="6270172"/>
          </a:xfrm>
          <a:prstGeom prst="rect">
            <a:avLst/>
          </a:prstGeom>
        </p:spPr>
      </p:pic>
      <p:sp>
        <p:nvSpPr>
          <p:cNvPr id="6" name="CasellaDiTesto 5">
            <a:extLst>
              <a:ext uri="{FF2B5EF4-FFF2-40B4-BE49-F238E27FC236}">
                <a16:creationId xmlns:a16="http://schemas.microsoft.com/office/drawing/2014/main" id="{E415EDD4-2473-41CA-AFC9-726E687090D0}"/>
              </a:ext>
            </a:extLst>
          </p:cNvPr>
          <p:cNvSpPr txBox="1"/>
          <p:nvPr/>
        </p:nvSpPr>
        <p:spPr>
          <a:xfrm>
            <a:off x="8434873" y="3429000"/>
            <a:ext cx="1592103" cy="646331"/>
          </a:xfrm>
          <a:prstGeom prst="rect">
            <a:avLst/>
          </a:prstGeom>
          <a:noFill/>
        </p:spPr>
        <p:txBody>
          <a:bodyPr wrap="none" rtlCol="0">
            <a:spAutoFit/>
          </a:bodyPr>
          <a:lstStyle/>
          <a:p>
            <a:r>
              <a:rPr lang="it-IT" dirty="0"/>
              <a:t>Segusino</a:t>
            </a:r>
          </a:p>
          <a:p>
            <a:r>
              <a:rPr lang="it-IT" dirty="0"/>
              <a:t>Valdobbiadene</a:t>
            </a:r>
          </a:p>
        </p:txBody>
      </p:sp>
      <p:sp>
        <p:nvSpPr>
          <p:cNvPr id="7" name="CasellaDiTesto 6">
            <a:extLst>
              <a:ext uri="{FF2B5EF4-FFF2-40B4-BE49-F238E27FC236}">
                <a16:creationId xmlns:a16="http://schemas.microsoft.com/office/drawing/2014/main" id="{2B705313-E9E9-4C30-8D32-E005AC733591}"/>
              </a:ext>
            </a:extLst>
          </p:cNvPr>
          <p:cNvSpPr txBox="1"/>
          <p:nvPr/>
        </p:nvSpPr>
        <p:spPr>
          <a:xfrm>
            <a:off x="1744824" y="4907902"/>
            <a:ext cx="1203856" cy="369332"/>
          </a:xfrm>
          <a:prstGeom prst="rect">
            <a:avLst/>
          </a:prstGeom>
          <a:noFill/>
        </p:spPr>
        <p:txBody>
          <a:bodyPr wrap="none" rtlCol="0">
            <a:spAutoFit/>
          </a:bodyPr>
          <a:lstStyle/>
          <a:p>
            <a:r>
              <a:rPr lang="it-IT" dirty="0"/>
              <a:t>Pederobba</a:t>
            </a:r>
          </a:p>
        </p:txBody>
      </p:sp>
      <p:sp>
        <p:nvSpPr>
          <p:cNvPr id="8" name="CasellaDiTesto 7">
            <a:extLst>
              <a:ext uri="{FF2B5EF4-FFF2-40B4-BE49-F238E27FC236}">
                <a16:creationId xmlns:a16="http://schemas.microsoft.com/office/drawing/2014/main" id="{EE42F672-D427-4354-8DE7-345C0262FDD0}"/>
              </a:ext>
            </a:extLst>
          </p:cNvPr>
          <p:cNvSpPr txBox="1"/>
          <p:nvPr/>
        </p:nvSpPr>
        <p:spPr>
          <a:xfrm>
            <a:off x="2741083" y="886407"/>
            <a:ext cx="724878" cy="369332"/>
          </a:xfrm>
          <a:prstGeom prst="rect">
            <a:avLst/>
          </a:prstGeom>
          <a:noFill/>
        </p:spPr>
        <p:txBody>
          <a:bodyPr wrap="none" rtlCol="0">
            <a:spAutoFit/>
          </a:bodyPr>
          <a:lstStyle/>
          <a:p>
            <a:r>
              <a:rPr lang="it-IT" dirty="0"/>
              <a:t>Feltre</a:t>
            </a:r>
          </a:p>
        </p:txBody>
      </p:sp>
      <p:sp>
        <p:nvSpPr>
          <p:cNvPr id="9" name="Freccia in su 8">
            <a:extLst>
              <a:ext uri="{FF2B5EF4-FFF2-40B4-BE49-F238E27FC236}">
                <a16:creationId xmlns:a16="http://schemas.microsoft.com/office/drawing/2014/main" id="{9ABFE427-9306-438B-A90F-CF5D1C5D2416}"/>
              </a:ext>
            </a:extLst>
          </p:cNvPr>
          <p:cNvSpPr/>
          <p:nvPr/>
        </p:nvSpPr>
        <p:spPr>
          <a:xfrm>
            <a:off x="3465961" y="382554"/>
            <a:ext cx="287391" cy="100770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in giù 9">
            <a:extLst>
              <a:ext uri="{FF2B5EF4-FFF2-40B4-BE49-F238E27FC236}">
                <a16:creationId xmlns:a16="http://schemas.microsoft.com/office/drawing/2014/main" id="{71D3CBCA-55E9-4C28-AB8A-9D3C068B30F4}"/>
              </a:ext>
            </a:extLst>
          </p:cNvPr>
          <p:cNvSpPr/>
          <p:nvPr/>
        </p:nvSpPr>
        <p:spPr>
          <a:xfrm>
            <a:off x="2948680" y="5092568"/>
            <a:ext cx="270008" cy="10887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a destra 10">
            <a:extLst>
              <a:ext uri="{FF2B5EF4-FFF2-40B4-BE49-F238E27FC236}">
                <a16:creationId xmlns:a16="http://schemas.microsoft.com/office/drawing/2014/main" id="{022D8853-5A40-4A91-8E04-E943C05FC394}"/>
              </a:ext>
            </a:extLst>
          </p:cNvPr>
          <p:cNvSpPr/>
          <p:nvPr/>
        </p:nvSpPr>
        <p:spPr>
          <a:xfrm>
            <a:off x="10113264" y="3552443"/>
            <a:ext cx="1225296" cy="3994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E41C3B17-FD14-44F7-9221-E94EF1A1AC9C}"/>
              </a:ext>
            </a:extLst>
          </p:cNvPr>
          <p:cNvSpPr/>
          <p:nvPr/>
        </p:nvSpPr>
        <p:spPr>
          <a:xfrm rot="20331385">
            <a:off x="4799399" y="2139697"/>
            <a:ext cx="100584" cy="49377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BA985BF3-A412-4665-9D6B-AF4FF24BDA24}"/>
              </a:ext>
            </a:extLst>
          </p:cNvPr>
          <p:cNvSpPr txBox="1"/>
          <p:nvPr/>
        </p:nvSpPr>
        <p:spPr>
          <a:xfrm>
            <a:off x="7564582" y="812800"/>
            <a:ext cx="3646383" cy="461665"/>
          </a:xfrm>
          <a:prstGeom prst="rect">
            <a:avLst/>
          </a:prstGeom>
          <a:noFill/>
        </p:spPr>
        <p:txBody>
          <a:bodyPr wrap="none" rtlCol="0">
            <a:spAutoFit/>
          </a:bodyPr>
          <a:lstStyle/>
          <a:p>
            <a:r>
              <a:rPr lang="it-IT" sz="2400" dirty="0"/>
              <a:t>ROTATORIA A SUD DI FENER</a:t>
            </a:r>
          </a:p>
        </p:txBody>
      </p:sp>
      <p:sp>
        <p:nvSpPr>
          <p:cNvPr id="14" name="CasellaDiTesto 13">
            <a:extLst>
              <a:ext uri="{FF2B5EF4-FFF2-40B4-BE49-F238E27FC236}">
                <a16:creationId xmlns:a16="http://schemas.microsoft.com/office/drawing/2014/main" id="{DD0CBA17-B7F5-4CB3-A83D-F286579263BA}"/>
              </a:ext>
            </a:extLst>
          </p:cNvPr>
          <p:cNvSpPr txBox="1"/>
          <p:nvPr/>
        </p:nvSpPr>
        <p:spPr>
          <a:xfrm>
            <a:off x="3980873" y="3428666"/>
            <a:ext cx="2115128" cy="307777"/>
          </a:xfrm>
          <a:prstGeom prst="rect">
            <a:avLst/>
          </a:prstGeom>
          <a:noFill/>
        </p:spPr>
        <p:txBody>
          <a:bodyPr wrap="square" rtlCol="0">
            <a:spAutoFit/>
          </a:bodyPr>
          <a:lstStyle/>
          <a:p>
            <a:r>
              <a:rPr lang="it-IT" sz="1400" dirty="0">
                <a:solidFill>
                  <a:srgbClr val="FF0000"/>
                </a:solidFill>
              </a:rPr>
              <a:t>Inserimento transenne</a:t>
            </a:r>
          </a:p>
        </p:txBody>
      </p:sp>
      <p:cxnSp>
        <p:nvCxnSpPr>
          <p:cNvPr id="16" name="Connettore 2 15">
            <a:extLst>
              <a:ext uri="{FF2B5EF4-FFF2-40B4-BE49-F238E27FC236}">
                <a16:creationId xmlns:a16="http://schemas.microsoft.com/office/drawing/2014/main" id="{642B9E2E-4E9E-4023-9450-4B2612FA7619}"/>
              </a:ext>
            </a:extLst>
          </p:cNvPr>
          <p:cNvCxnSpPr>
            <a:cxnSpLocks/>
          </p:cNvCxnSpPr>
          <p:nvPr/>
        </p:nvCxnSpPr>
        <p:spPr>
          <a:xfrm flipV="1">
            <a:off x="4849691" y="2737567"/>
            <a:ext cx="0" cy="602793"/>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9726D30E-F5B9-2F26-BF43-1D9BD3C06028}"/>
              </a:ext>
            </a:extLst>
          </p:cNvPr>
          <p:cNvSpPr txBox="1"/>
          <p:nvPr/>
        </p:nvSpPr>
        <p:spPr>
          <a:xfrm>
            <a:off x="9387773" y="1858792"/>
            <a:ext cx="2115128" cy="738664"/>
          </a:xfrm>
          <a:prstGeom prst="rect">
            <a:avLst/>
          </a:prstGeom>
          <a:noFill/>
        </p:spPr>
        <p:txBody>
          <a:bodyPr wrap="square" rtlCol="0">
            <a:spAutoFit/>
          </a:bodyPr>
          <a:lstStyle/>
          <a:p>
            <a:r>
              <a:rPr lang="it-IT" sz="1400" dirty="0">
                <a:solidFill>
                  <a:srgbClr val="FF0000"/>
                </a:solidFill>
              </a:rPr>
              <a:t>Adeguata segnaletica prima della rotatoria in sx orografica</a:t>
            </a:r>
          </a:p>
        </p:txBody>
      </p:sp>
    </p:spTree>
    <p:extLst>
      <p:ext uri="{BB962C8B-B14F-4D97-AF65-F5344CB8AC3E}">
        <p14:creationId xmlns:p14="http://schemas.microsoft.com/office/powerpoint/2010/main" val="2611423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9F4518-970D-46F0-BEF2-76BAF62BB092}"/>
              </a:ext>
            </a:extLst>
          </p:cNvPr>
          <p:cNvSpPr>
            <a:spLocks noGrp="1"/>
          </p:cNvSpPr>
          <p:nvPr>
            <p:ph type="title"/>
          </p:nvPr>
        </p:nvSpPr>
        <p:spPr>
          <a:xfrm>
            <a:off x="839788" y="457200"/>
            <a:ext cx="3932237" cy="1260764"/>
          </a:xfrm>
        </p:spPr>
        <p:txBody>
          <a:bodyPr>
            <a:normAutofit/>
          </a:bodyPr>
          <a:lstStyle/>
          <a:p>
            <a:r>
              <a:rPr lang="it-IT" sz="2800" b="1" dirty="0">
                <a:solidFill>
                  <a:srgbClr val="FF0000"/>
                </a:solidFill>
              </a:rPr>
              <a:t>Viene assicurato il costante deflusso dalla rotatoria sud di Fener</a:t>
            </a:r>
            <a:endParaRPr lang="it-IT" sz="2800" dirty="0"/>
          </a:p>
        </p:txBody>
      </p:sp>
      <p:pic>
        <p:nvPicPr>
          <p:cNvPr id="6" name="Segnaposto immagine 5">
            <a:extLst>
              <a:ext uri="{FF2B5EF4-FFF2-40B4-BE49-F238E27FC236}">
                <a16:creationId xmlns:a16="http://schemas.microsoft.com/office/drawing/2014/main" id="{92494B78-F248-426A-BE0D-A8015D682325}"/>
              </a:ext>
            </a:extLst>
          </p:cNvPr>
          <p:cNvPicPr>
            <a:picLocks noGrp="1" noChangeAspect="1"/>
          </p:cNvPicPr>
          <p:nvPr>
            <p:ph type="pic" idx="1"/>
          </p:nvPr>
        </p:nvPicPr>
        <p:blipFill rotWithShape="1">
          <a:blip r:embed="rId2"/>
          <a:srcRect l="11897" t="9527" r="15749" b="5753"/>
          <a:stretch/>
        </p:blipFill>
        <p:spPr>
          <a:xfrm>
            <a:off x="4967926" y="1451728"/>
            <a:ext cx="6268825" cy="4128940"/>
          </a:xfrm>
        </p:spPr>
      </p:pic>
      <p:sp>
        <p:nvSpPr>
          <p:cNvPr id="4" name="Segnaposto testo 3">
            <a:extLst>
              <a:ext uri="{FF2B5EF4-FFF2-40B4-BE49-F238E27FC236}">
                <a16:creationId xmlns:a16="http://schemas.microsoft.com/office/drawing/2014/main" id="{A0E60DC9-7BE7-4347-B1CC-73C8D7014669}"/>
              </a:ext>
            </a:extLst>
          </p:cNvPr>
          <p:cNvSpPr>
            <a:spLocks noGrp="1"/>
          </p:cNvSpPr>
          <p:nvPr>
            <p:ph type="body" sz="half" idx="2"/>
          </p:nvPr>
        </p:nvSpPr>
        <p:spPr/>
        <p:txBody>
          <a:bodyPr>
            <a:normAutofit/>
          </a:bodyPr>
          <a:lstStyle/>
          <a:p>
            <a:pPr marL="342900" indent="-342900">
              <a:buFont typeface="+mj-lt"/>
              <a:buAutoNum type="arabicPeriod"/>
            </a:pPr>
            <a:r>
              <a:rPr lang="it-IT" sz="1700" dirty="0">
                <a:solidFill>
                  <a:srgbClr val="FF0000"/>
                </a:solidFill>
              </a:rPr>
              <a:t>Si assicura sempre il deflusso proveniente da nord in direzione sia di Pederobba che di Segusino/Valdobbiadene  senza nessuna interruzione </a:t>
            </a:r>
          </a:p>
          <a:p>
            <a:pPr marL="342900" indent="-342900">
              <a:buFont typeface="+mj-lt"/>
              <a:buAutoNum type="arabicPeriod"/>
            </a:pPr>
            <a:r>
              <a:rPr lang="it-IT" dirty="0"/>
              <a:t>Questa soluzione non provoca difficoltà nella direzione Basso Feltrino/Segusino-Valdobbiadene e viceversa</a:t>
            </a:r>
          </a:p>
          <a:p>
            <a:pPr marL="342900" indent="-342900">
              <a:buFont typeface="+mj-lt"/>
              <a:buAutoNum type="arabicPeriod"/>
            </a:pPr>
            <a:r>
              <a:rPr lang="it-IT" dirty="0"/>
              <a:t>Viene evitato lo stop and go che si ripercuoterebbe sulla rotatoria nord</a:t>
            </a:r>
          </a:p>
          <a:p>
            <a:pPr marL="342900" indent="-342900">
              <a:buFont typeface="+mj-lt"/>
              <a:buAutoNum type="arabicPeriod"/>
            </a:pPr>
            <a:endParaRPr lang="it-IT" dirty="0"/>
          </a:p>
        </p:txBody>
      </p:sp>
      <p:cxnSp>
        <p:nvCxnSpPr>
          <p:cNvPr id="9" name="Connettore diritto 8">
            <a:extLst>
              <a:ext uri="{FF2B5EF4-FFF2-40B4-BE49-F238E27FC236}">
                <a16:creationId xmlns:a16="http://schemas.microsoft.com/office/drawing/2014/main" id="{80D09515-D1D0-4E2B-A850-01B2004826C5}"/>
              </a:ext>
            </a:extLst>
          </p:cNvPr>
          <p:cNvCxnSpPr/>
          <p:nvPr/>
        </p:nvCxnSpPr>
        <p:spPr>
          <a:xfrm>
            <a:off x="9337964" y="2927927"/>
            <a:ext cx="295563" cy="1570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F8311691-749B-4AB7-8506-856CBEDAE08F}"/>
              </a:ext>
            </a:extLst>
          </p:cNvPr>
          <p:cNvCxnSpPr>
            <a:cxnSpLocks/>
          </p:cNvCxnSpPr>
          <p:nvPr/>
        </p:nvCxnSpPr>
        <p:spPr>
          <a:xfrm flipV="1">
            <a:off x="9370291" y="2932545"/>
            <a:ext cx="263236" cy="15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Immagine 4" descr="Immagine che contiene testo&#10;&#10;Descrizione generata automaticamente">
            <a:extLst>
              <a:ext uri="{FF2B5EF4-FFF2-40B4-BE49-F238E27FC236}">
                <a16:creationId xmlns:a16="http://schemas.microsoft.com/office/drawing/2014/main" id="{B0EF342B-D363-187C-4CA0-2642F6C03E29}"/>
              </a:ext>
            </a:extLst>
          </p:cNvPr>
          <p:cNvPicPr>
            <a:picLocks noChangeAspect="1"/>
          </p:cNvPicPr>
          <p:nvPr/>
        </p:nvPicPr>
        <p:blipFill rotWithShape="1">
          <a:blip r:embed="rId3">
            <a:extLst>
              <a:ext uri="{28A0092B-C50C-407E-A947-70E740481C1C}">
                <a14:useLocalDpi xmlns:a14="http://schemas.microsoft.com/office/drawing/2010/main" val="0"/>
              </a:ext>
            </a:extLst>
          </a:blip>
          <a:srcRect t="14518" b="16636"/>
          <a:stretch/>
        </p:blipFill>
        <p:spPr>
          <a:xfrm rot="21173028">
            <a:off x="7879508" y="3446371"/>
            <a:ext cx="792401" cy="469549"/>
          </a:xfrm>
          <a:prstGeom prst="rect">
            <a:avLst/>
          </a:prstGeom>
        </p:spPr>
      </p:pic>
    </p:spTree>
    <p:extLst>
      <p:ext uri="{BB962C8B-B14F-4D97-AF65-F5344CB8AC3E}">
        <p14:creationId xmlns:p14="http://schemas.microsoft.com/office/powerpoint/2010/main" val="253563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6FC6B6F-B39C-4A54-ABE5-1D09BF3D6DDB}"/>
              </a:ext>
            </a:extLst>
          </p:cNvPr>
          <p:cNvPicPr>
            <a:picLocks noChangeAspect="1"/>
          </p:cNvPicPr>
          <p:nvPr/>
        </p:nvPicPr>
        <p:blipFill rotWithShape="1">
          <a:blip r:embed="rId2"/>
          <a:srcRect l="31607" t="15918" r="15664" b="5170"/>
          <a:stretch/>
        </p:blipFill>
        <p:spPr>
          <a:xfrm>
            <a:off x="5467738" y="233265"/>
            <a:ext cx="6428793" cy="5411755"/>
          </a:xfrm>
          <a:prstGeom prst="rect">
            <a:avLst/>
          </a:prstGeom>
        </p:spPr>
      </p:pic>
      <p:pic>
        <p:nvPicPr>
          <p:cNvPr id="6" name="Immagine 5">
            <a:extLst>
              <a:ext uri="{FF2B5EF4-FFF2-40B4-BE49-F238E27FC236}">
                <a16:creationId xmlns:a16="http://schemas.microsoft.com/office/drawing/2014/main" id="{2F2DC6B4-D4C7-412D-9381-6B902F16C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9452188" y="2699833"/>
            <a:ext cx="238236" cy="239309"/>
          </a:xfrm>
          <a:prstGeom prst="rect">
            <a:avLst/>
          </a:prstGeom>
        </p:spPr>
      </p:pic>
      <p:cxnSp>
        <p:nvCxnSpPr>
          <p:cNvPr id="8" name="Connettore diritto 7">
            <a:extLst>
              <a:ext uri="{FF2B5EF4-FFF2-40B4-BE49-F238E27FC236}">
                <a16:creationId xmlns:a16="http://schemas.microsoft.com/office/drawing/2014/main" id="{EC3C4776-C675-4D30-80C7-A37823D8B4D8}"/>
              </a:ext>
            </a:extLst>
          </p:cNvPr>
          <p:cNvCxnSpPr>
            <a:cxnSpLocks/>
          </p:cNvCxnSpPr>
          <p:nvPr/>
        </p:nvCxnSpPr>
        <p:spPr>
          <a:xfrm>
            <a:off x="8994710" y="2388637"/>
            <a:ext cx="0" cy="597158"/>
          </a:xfrm>
          <a:prstGeom prst="line">
            <a:avLst/>
          </a:prstGeom>
          <a:ln w="920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itolo 1">
            <a:extLst>
              <a:ext uri="{FF2B5EF4-FFF2-40B4-BE49-F238E27FC236}">
                <a16:creationId xmlns:a16="http://schemas.microsoft.com/office/drawing/2014/main" id="{D4A304A2-7A53-4AB1-B30F-2500C3FCE998}"/>
              </a:ext>
            </a:extLst>
          </p:cNvPr>
          <p:cNvSpPr txBox="1">
            <a:spLocks/>
          </p:cNvSpPr>
          <p:nvPr/>
        </p:nvSpPr>
        <p:spPr>
          <a:xfrm>
            <a:off x="839788" y="457200"/>
            <a:ext cx="3932237" cy="126076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800" dirty="0">
                <a:solidFill>
                  <a:srgbClr val="FF0000"/>
                </a:solidFill>
              </a:rPr>
              <a:t>barriera di sulla</a:t>
            </a:r>
          </a:p>
          <a:p>
            <a:r>
              <a:rPr lang="it-IT" sz="2800" dirty="0">
                <a:solidFill>
                  <a:srgbClr val="FF0000"/>
                </a:solidFill>
              </a:rPr>
              <a:t> rotatoria nord</a:t>
            </a:r>
            <a:endParaRPr lang="it-IT" sz="2800" dirty="0"/>
          </a:p>
        </p:txBody>
      </p:sp>
      <p:sp>
        <p:nvSpPr>
          <p:cNvPr id="13" name="CasellaDiTesto 12">
            <a:extLst>
              <a:ext uri="{FF2B5EF4-FFF2-40B4-BE49-F238E27FC236}">
                <a16:creationId xmlns:a16="http://schemas.microsoft.com/office/drawing/2014/main" id="{7A0D3E83-D8B5-4E38-AB62-226ED55487B6}"/>
              </a:ext>
            </a:extLst>
          </p:cNvPr>
          <p:cNvSpPr txBox="1"/>
          <p:nvPr/>
        </p:nvSpPr>
        <p:spPr>
          <a:xfrm>
            <a:off x="7370618" y="3195820"/>
            <a:ext cx="1828800" cy="276999"/>
          </a:xfrm>
          <a:prstGeom prst="rect">
            <a:avLst/>
          </a:prstGeom>
          <a:noFill/>
        </p:spPr>
        <p:txBody>
          <a:bodyPr wrap="square">
            <a:spAutoFit/>
          </a:bodyPr>
          <a:lstStyle/>
          <a:p>
            <a:r>
              <a:rPr lang="it-IT" sz="1200" dirty="0">
                <a:solidFill>
                  <a:srgbClr val="FF0000"/>
                </a:solidFill>
              </a:rPr>
              <a:t>Inserimento  barriera</a:t>
            </a:r>
          </a:p>
        </p:txBody>
      </p:sp>
      <p:cxnSp>
        <p:nvCxnSpPr>
          <p:cNvPr id="14" name="Connettore 2 13">
            <a:extLst>
              <a:ext uri="{FF2B5EF4-FFF2-40B4-BE49-F238E27FC236}">
                <a16:creationId xmlns:a16="http://schemas.microsoft.com/office/drawing/2014/main" id="{5F9115B9-81C8-4A94-990C-C6B68C3A2B48}"/>
              </a:ext>
            </a:extLst>
          </p:cNvPr>
          <p:cNvCxnSpPr>
            <a:cxnSpLocks/>
          </p:cNvCxnSpPr>
          <p:nvPr/>
        </p:nvCxnSpPr>
        <p:spPr>
          <a:xfrm flipV="1">
            <a:off x="8367987" y="2939142"/>
            <a:ext cx="536309" cy="249959"/>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Segnaposto testo 3">
            <a:extLst>
              <a:ext uri="{FF2B5EF4-FFF2-40B4-BE49-F238E27FC236}">
                <a16:creationId xmlns:a16="http://schemas.microsoft.com/office/drawing/2014/main" id="{082511A7-F49C-47C5-9F94-CAB838950F23}"/>
              </a:ext>
            </a:extLst>
          </p:cNvPr>
          <p:cNvSpPr txBox="1">
            <a:spLocks/>
          </p:cNvSpPr>
          <p:nvPr/>
        </p:nvSpPr>
        <p:spPr>
          <a:xfrm>
            <a:off x="804506" y="2589212"/>
            <a:ext cx="4107235"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it-IT" sz="1900" dirty="0">
                <a:solidFill>
                  <a:srgbClr val="FF0000"/>
                </a:solidFill>
              </a:rPr>
              <a:t>Si assicura sempre il deflusso proveniente da nord in direzione sud </a:t>
            </a:r>
          </a:p>
          <a:p>
            <a:pPr marL="342900" indent="-342900">
              <a:buFont typeface="+mj-lt"/>
              <a:buAutoNum type="arabicPeriod"/>
            </a:pPr>
            <a:r>
              <a:rPr lang="it-IT" sz="1900" dirty="0"/>
              <a:t>I veicoli diretti ad Alano di Piave utilizzano via </a:t>
            </a:r>
            <a:r>
              <a:rPr lang="it-IT" sz="1900" dirty="0" err="1"/>
              <a:t>Agrizzi</a:t>
            </a:r>
            <a:endParaRPr lang="it-IT" sz="1900" dirty="0"/>
          </a:p>
          <a:p>
            <a:pPr marL="342900" indent="-342900">
              <a:buFont typeface="+mj-lt"/>
              <a:buAutoNum type="arabicPeriod"/>
            </a:pPr>
            <a:r>
              <a:rPr lang="it-IT" sz="1900" dirty="0"/>
              <a:t>I veicoli diretti a Quero possono utilizzare via </a:t>
            </a:r>
            <a:r>
              <a:rPr lang="it-IT" sz="1900" dirty="0" err="1"/>
              <a:t>Agrizzi</a:t>
            </a:r>
            <a:r>
              <a:rPr lang="it-IT" sz="1900" dirty="0"/>
              <a:t> oppure la SR 348 </a:t>
            </a:r>
          </a:p>
          <a:p>
            <a:pPr marL="342900" indent="-342900">
              <a:buFont typeface="+mj-lt"/>
              <a:buAutoNum type="arabicPeriod"/>
            </a:pPr>
            <a:r>
              <a:rPr lang="it-IT" sz="1900" dirty="0"/>
              <a:t>Dalla rotatoria nord si impedisce l’ingresso a Fener tramite via Dante Alighieri per favorire il flusso sud- nord all’interno dell’abitato di Fener</a:t>
            </a:r>
          </a:p>
          <a:p>
            <a:pPr marL="0" indent="0">
              <a:buNone/>
            </a:pPr>
            <a:endParaRPr lang="it-IT" dirty="0"/>
          </a:p>
        </p:txBody>
      </p:sp>
      <p:pic>
        <p:nvPicPr>
          <p:cNvPr id="10" name="Immagine 9">
            <a:extLst>
              <a:ext uri="{FF2B5EF4-FFF2-40B4-BE49-F238E27FC236}">
                <a16:creationId xmlns:a16="http://schemas.microsoft.com/office/drawing/2014/main" id="{AA208CDA-D2C8-744A-A7EF-B5C018304F11}"/>
              </a:ext>
            </a:extLst>
          </p:cNvPr>
          <p:cNvPicPr>
            <a:picLocks noChangeAspect="1"/>
          </p:cNvPicPr>
          <p:nvPr/>
        </p:nvPicPr>
        <p:blipFill rotWithShape="1">
          <a:blip r:embed="rId4">
            <a:extLst>
              <a:ext uri="{28A0092B-C50C-407E-A947-70E740481C1C}">
                <a14:useLocalDpi xmlns:a14="http://schemas.microsoft.com/office/drawing/2010/main" val="0"/>
              </a:ext>
            </a:extLst>
          </a:blip>
          <a:srcRect l="6900" t="38127" r="4528" b="37979"/>
          <a:stretch/>
        </p:blipFill>
        <p:spPr>
          <a:xfrm rot="11364448">
            <a:off x="9974601" y="2748046"/>
            <a:ext cx="761211" cy="205349"/>
          </a:xfrm>
          <a:prstGeom prst="rect">
            <a:avLst/>
          </a:prstGeom>
        </p:spPr>
      </p:pic>
    </p:spTree>
    <p:extLst>
      <p:ext uri="{BB962C8B-B14F-4D97-AF65-F5344CB8AC3E}">
        <p14:creationId xmlns:p14="http://schemas.microsoft.com/office/powerpoint/2010/main" val="585573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0D95244-499A-44D1-B92E-9A60727A7243}"/>
              </a:ext>
            </a:extLst>
          </p:cNvPr>
          <p:cNvPicPr>
            <a:picLocks noChangeAspect="1"/>
          </p:cNvPicPr>
          <p:nvPr/>
        </p:nvPicPr>
        <p:blipFill rotWithShape="1">
          <a:blip r:embed="rId3"/>
          <a:srcRect l="14141" t="8195" r="2344" b="9723"/>
          <a:stretch/>
        </p:blipFill>
        <p:spPr>
          <a:xfrm>
            <a:off x="1724025" y="561975"/>
            <a:ext cx="10182226" cy="5629276"/>
          </a:xfrm>
          <a:prstGeom prst="rect">
            <a:avLst/>
          </a:prstGeom>
        </p:spPr>
      </p:pic>
      <p:sp>
        <p:nvSpPr>
          <p:cNvPr id="2" name="CasellaDiTesto 1">
            <a:extLst>
              <a:ext uri="{FF2B5EF4-FFF2-40B4-BE49-F238E27FC236}">
                <a16:creationId xmlns:a16="http://schemas.microsoft.com/office/drawing/2014/main" id="{93918340-68EC-4B12-9039-5C2797CF20CF}"/>
              </a:ext>
            </a:extLst>
          </p:cNvPr>
          <p:cNvSpPr txBox="1"/>
          <p:nvPr/>
        </p:nvSpPr>
        <p:spPr>
          <a:xfrm>
            <a:off x="3851563" y="1136073"/>
            <a:ext cx="3418628" cy="923330"/>
          </a:xfrm>
          <a:prstGeom prst="rect">
            <a:avLst/>
          </a:prstGeom>
          <a:noFill/>
        </p:spPr>
        <p:txBody>
          <a:bodyPr wrap="none" rtlCol="0">
            <a:spAutoFit/>
          </a:bodyPr>
          <a:lstStyle/>
          <a:p>
            <a:r>
              <a:rPr lang="it-IT" dirty="0">
                <a:highlight>
                  <a:srgbClr val="FFFF00"/>
                </a:highlight>
              </a:rPr>
              <a:t>Barriera in rotatoria nord per non</a:t>
            </a:r>
          </a:p>
          <a:p>
            <a:r>
              <a:rPr lang="it-IT" dirty="0">
                <a:highlight>
                  <a:srgbClr val="FFFF00"/>
                </a:highlight>
              </a:rPr>
              <a:t>interrompere il flusso da nord in</a:t>
            </a:r>
          </a:p>
          <a:p>
            <a:r>
              <a:rPr lang="it-IT" dirty="0">
                <a:highlight>
                  <a:srgbClr val="FFFF00"/>
                </a:highlight>
              </a:rPr>
              <a:t>direzione sud</a:t>
            </a:r>
          </a:p>
        </p:txBody>
      </p:sp>
      <p:pic>
        <p:nvPicPr>
          <p:cNvPr id="6" name="Immagine 5" descr="Immagine che contiene testo&#10;&#10;Descrizione generata automaticamente">
            <a:extLst>
              <a:ext uri="{FF2B5EF4-FFF2-40B4-BE49-F238E27FC236}">
                <a16:creationId xmlns:a16="http://schemas.microsoft.com/office/drawing/2014/main" id="{A86AFDD1-75CB-A7EB-11A6-D42941BF5D56}"/>
              </a:ext>
            </a:extLst>
          </p:cNvPr>
          <p:cNvPicPr>
            <a:picLocks noChangeAspect="1"/>
          </p:cNvPicPr>
          <p:nvPr/>
        </p:nvPicPr>
        <p:blipFill rotWithShape="1">
          <a:blip r:embed="rId4">
            <a:extLst>
              <a:ext uri="{28A0092B-C50C-407E-A947-70E740481C1C}">
                <a14:useLocalDpi xmlns:a14="http://schemas.microsoft.com/office/drawing/2010/main" val="0"/>
              </a:ext>
            </a:extLst>
          </a:blip>
          <a:srcRect t="14518" b="16636"/>
          <a:stretch/>
        </p:blipFill>
        <p:spPr>
          <a:xfrm rot="20711548">
            <a:off x="5709293" y="3222719"/>
            <a:ext cx="1200155" cy="711170"/>
          </a:xfrm>
          <a:prstGeom prst="rect">
            <a:avLst/>
          </a:prstGeom>
        </p:spPr>
      </p:pic>
      <p:pic>
        <p:nvPicPr>
          <p:cNvPr id="7" name="Immagine 6" descr="Immagine che contiene testo&#10;&#10;Descrizione generata automaticamente">
            <a:extLst>
              <a:ext uri="{FF2B5EF4-FFF2-40B4-BE49-F238E27FC236}">
                <a16:creationId xmlns:a16="http://schemas.microsoft.com/office/drawing/2014/main" id="{6E8B636E-5DEF-3C06-6A0D-BC3CCB8E994C}"/>
              </a:ext>
            </a:extLst>
          </p:cNvPr>
          <p:cNvPicPr>
            <a:picLocks noChangeAspect="1"/>
          </p:cNvPicPr>
          <p:nvPr/>
        </p:nvPicPr>
        <p:blipFill rotWithShape="1">
          <a:blip r:embed="rId4">
            <a:extLst>
              <a:ext uri="{28A0092B-C50C-407E-A947-70E740481C1C}">
                <a14:useLocalDpi xmlns:a14="http://schemas.microsoft.com/office/drawing/2010/main" val="0"/>
              </a:ext>
            </a:extLst>
          </a:blip>
          <a:srcRect t="14518" b="16636"/>
          <a:stretch/>
        </p:blipFill>
        <p:spPr>
          <a:xfrm rot="20810127">
            <a:off x="6969644" y="2886803"/>
            <a:ext cx="1200155" cy="711170"/>
          </a:xfrm>
          <a:prstGeom prst="rect">
            <a:avLst/>
          </a:prstGeom>
        </p:spPr>
      </p:pic>
    </p:spTree>
    <p:extLst>
      <p:ext uri="{BB962C8B-B14F-4D97-AF65-F5344CB8AC3E}">
        <p14:creationId xmlns:p14="http://schemas.microsoft.com/office/powerpoint/2010/main" val="620556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B137427-1EC4-4F3A-B940-24A13246E7FA}"/>
              </a:ext>
            </a:extLst>
          </p:cNvPr>
          <p:cNvPicPr>
            <a:picLocks noChangeAspect="1"/>
          </p:cNvPicPr>
          <p:nvPr/>
        </p:nvPicPr>
        <p:blipFill rotWithShape="1">
          <a:blip r:embed="rId2"/>
          <a:srcRect l="5969" t="5713" r="663" b="6123"/>
          <a:stretch/>
        </p:blipFill>
        <p:spPr>
          <a:xfrm>
            <a:off x="727788" y="391886"/>
            <a:ext cx="11383347" cy="6046236"/>
          </a:xfrm>
          <a:prstGeom prst="rect">
            <a:avLst/>
          </a:prstGeom>
        </p:spPr>
      </p:pic>
      <p:sp>
        <p:nvSpPr>
          <p:cNvPr id="4" name="CasellaDiTesto 3">
            <a:extLst>
              <a:ext uri="{FF2B5EF4-FFF2-40B4-BE49-F238E27FC236}">
                <a16:creationId xmlns:a16="http://schemas.microsoft.com/office/drawing/2014/main" id="{D2D4ACFF-0846-4C65-94EA-21738D38DF50}"/>
              </a:ext>
            </a:extLst>
          </p:cNvPr>
          <p:cNvSpPr txBox="1"/>
          <p:nvPr/>
        </p:nvSpPr>
        <p:spPr>
          <a:xfrm>
            <a:off x="3677062" y="1783731"/>
            <a:ext cx="1964786" cy="430887"/>
          </a:xfrm>
          <a:prstGeom prst="rect">
            <a:avLst/>
          </a:prstGeom>
          <a:solidFill>
            <a:srgbClr val="FFFF00"/>
          </a:solidFill>
        </p:spPr>
        <p:txBody>
          <a:bodyPr wrap="square" rtlCol="0">
            <a:spAutoFit/>
          </a:bodyPr>
          <a:lstStyle/>
          <a:p>
            <a:r>
              <a:rPr lang="it-IT" sz="1100" dirty="0">
                <a:solidFill>
                  <a:srgbClr val="FF0000"/>
                </a:solidFill>
              </a:rPr>
              <a:t>Segnale di indicazione «tutte le direzioni»</a:t>
            </a:r>
          </a:p>
        </p:txBody>
      </p:sp>
      <p:sp>
        <p:nvSpPr>
          <p:cNvPr id="2" name="Freccia a destra 1">
            <a:extLst>
              <a:ext uri="{FF2B5EF4-FFF2-40B4-BE49-F238E27FC236}">
                <a16:creationId xmlns:a16="http://schemas.microsoft.com/office/drawing/2014/main" id="{47C73574-F572-BC43-DA47-6D65B568D506}"/>
              </a:ext>
            </a:extLst>
          </p:cNvPr>
          <p:cNvSpPr/>
          <p:nvPr/>
        </p:nvSpPr>
        <p:spPr>
          <a:xfrm>
            <a:off x="4659455" y="1999174"/>
            <a:ext cx="557784" cy="192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1297351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1568</TotalTime>
  <Words>939</Words>
  <Application>Microsoft Office PowerPoint</Application>
  <PresentationFormat>Widescreen</PresentationFormat>
  <Paragraphs>66</Paragraphs>
  <Slides>11</Slides>
  <Notes>2</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11</vt:i4>
      </vt:variant>
    </vt:vector>
  </HeadingPairs>
  <TitlesOfParts>
    <vt:vector size="15" baseType="lpstr">
      <vt:lpstr>Arial</vt:lpstr>
      <vt:lpstr>Calibri</vt:lpstr>
      <vt:lpstr>Calibri Light</vt:lpstr>
      <vt:lpstr>Tema di Office</vt:lpstr>
      <vt:lpstr>Il SECONDO livello agisce su entrambe le rotatorie, sulla strada provinciale da Ponte Tegorzo alla rotatoria nord di Fener e sulla viabilità interna di Fener</vt:lpstr>
      <vt:lpstr>OBIETTIVI:</vt:lpstr>
      <vt:lpstr>OSSERVAZIONI:</vt:lpstr>
      <vt:lpstr>viene interessata la frazione di Fener, favorendo il flusso nord – sud all’interno dell’abitato, con solo 3 brevi tratti con senso unico</vt:lpstr>
      <vt:lpstr>Presentazione standard di PowerPoint</vt:lpstr>
      <vt:lpstr>Viene assicurato il costante deflusso dalla rotatoria sud di Fener</vt:lpstr>
      <vt:lpstr>Presentazione standard di PowerPoint</vt:lpstr>
      <vt:lpstr>Presentazione standard di PowerPoint</vt:lpstr>
      <vt:lpstr>Presentazione standard di PowerPoint</vt:lpstr>
      <vt:lpstr>Presentazione standard di PowerPoint</vt:lpstr>
      <vt:lpstr>Personale necessario: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Dalla Piazza Riccardo</dc:creator>
  <cp:lastModifiedBy>Dalla Piazza Riccardo</cp:lastModifiedBy>
  <cp:revision>26</cp:revision>
  <dcterms:created xsi:type="dcterms:W3CDTF">2022-04-08T10:42:45Z</dcterms:created>
  <dcterms:modified xsi:type="dcterms:W3CDTF">2022-07-25T09:20:34Z</dcterms:modified>
</cp:coreProperties>
</file>